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321" r:id="rId3"/>
    <p:sldId id="322" r:id="rId4"/>
    <p:sldId id="323" r:id="rId5"/>
    <p:sldId id="324" r:id="rId6"/>
    <p:sldId id="325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33" r:id="rId15"/>
    <p:sldId id="334" r:id="rId16"/>
    <p:sldId id="335" r:id="rId17"/>
    <p:sldId id="336" r:id="rId18"/>
    <p:sldId id="337" r:id="rId19"/>
    <p:sldId id="338" r:id="rId20"/>
    <p:sldId id="339" r:id="rId21"/>
    <p:sldId id="340" r:id="rId22"/>
    <p:sldId id="341" r:id="rId23"/>
    <p:sldId id="275" r:id="rId24"/>
    <p:sldId id="371" r:id="rId25"/>
    <p:sldId id="273" r:id="rId26"/>
    <p:sldId id="307" r:id="rId27"/>
    <p:sldId id="308" r:id="rId28"/>
    <p:sldId id="310" r:id="rId29"/>
    <p:sldId id="311" r:id="rId30"/>
    <p:sldId id="309" r:id="rId31"/>
    <p:sldId id="312" r:id="rId32"/>
    <p:sldId id="344" r:id="rId33"/>
    <p:sldId id="314" r:id="rId34"/>
    <p:sldId id="345" r:id="rId35"/>
    <p:sldId id="346" r:id="rId36"/>
    <p:sldId id="347" r:id="rId37"/>
    <p:sldId id="348" r:id="rId38"/>
    <p:sldId id="349" r:id="rId39"/>
    <p:sldId id="350" r:id="rId40"/>
    <p:sldId id="351" r:id="rId41"/>
    <p:sldId id="352" r:id="rId42"/>
    <p:sldId id="278" r:id="rId43"/>
    <p:sldId id="354" r:id="rId44"/>
    <p:sldId id="368" r:id="rId45"/>
    <p:sldId id="318" r:id="rId46"/>
    <p:sldId id="317" r:id="rId47"/>
    <p:sldId id="270" r:id="rId48"/>
    <p:sldId id="267" r:id="rId49"/>
    <p:sldId id="281" r:id="rId50"/>
    <p:sldId id="356" r:id="rId51"/>
    <p:sldId id="319" r:id="rId52"/>
    <p:sldId id="320" r:id="rId53"/>
    <p:sldId id="355" r:id="rId54"/>
    <p:sldId id="357" r:id="rId55"/>
    <p:sldId id="291" r:id="rId56"/>
    <p:sldId id="284" r:id="rId57"/>
    <p:sldId id="288" r:id="rId58"/>
    <p:sldId id="295" r:id="rId59"/>
    <p:sldId id="287" r:id="rId60"/>
    <p:sldId id="369" r:id="rId61"/>
    <p:sldId id="262" r:id="rId62"/>
    <p:sldId id="296" r:id="rId63"/>
    <p:sldId id="300" r:id="rId64"/>
    <p:sldId id="301" r:id="rId65"/>
    <p:sldId id="302" r:id="rId66"/>
    <p:sldId id="303" r:id="rId67"/>
    <p:sldId id="304" r:id="rId68"/>
    <p:sldId id="261" r:id="rId69"/>
    <p:sldId id="359" r:id="rId70"/>
    <p:sldId id="360" r:id="rId71"/>
    <p:sldId id="363" r:id="rId72"/>
    <p:sldId id="364" r:id="rId73"/>
    <p:sldId id="361" r:id="rId74"/>
    <p:sldId id="362" r:id="rId75"/>
    <p:sldId id="276" r:id="rId76"/>
    <p:sldId id="293" r:id="rId77"/>
    <p:sldId id="365" r:id="rId78"/>
    <p:sldId id="366" r:id="rId79"/>
    <p:sldId id="367" r:id="rId80"/>
    <p:sldId id="370" r:id="rId81"/>
    <p:sldId id="358" r:id="rId82"/>
    <p:sldId id="260" r:id="rId8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118" autoAdjust="0"/>
  </p:normalViewPr>
  <p:slideViewPr>
    <p:cSldViewPr snapToGrid="0">
      <p:cViewPr varScale="1">
        <p:scale>
          <a:sx n="88" d="100"/>
          <a:sy n="88" d="100"/>
        </p:scale>
        <p:origin x="13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presProps" Target="pres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tableStyles" Target="tableStyles.xml"/><Relationship Id="rId61" Type="http://schemas.openxmlformats.org/officeDocument/2006/relationships/slide" Target="slides/slide59.xml"/><Relationship Id="rId82" Type="http://schemas.openxmlformats.org/officeDocument/2006/relationships/slide" Target="slides/slide80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jp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gif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262728" y="1895248"/>
            <a:ext cx="5711483" cy="2325060"/>
          </a:xfrm>
        </p:spPr>
        <p:txBody>
          <a:bodyPr anchor="ctr">
            <a:normAutofit/>
          </a:bodyPr>
          <a:lstStyle>
            <a:lvl1pPr algn="ctr">
              <a:defRPr sz="6000" baseline="0"/>
            </a:lvl1pPr>
          </a:lstStyle>
          <a:p>
            <a:r>
              <a:rPr lang="en-US"/>
              <a:t>YOUR TITLE GOES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15913" y="4286452"/>
            <a:ext cx="3611879" cy="701717"/>
          </a:xfrm>
        </p:spPr>
        <p:txBody>
          <a:bodyPr/>
          <a:lstStyle>
            <a:lvl1pPr marL="0" indent="0" algn="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Credit goes here…</a:t>
            </a:r>
          </a:p>
        </p:txBody>
      </p:sp>
    </p:spTree>
    <p:extLst>
      <p:ext uri="{BB962C8B-B14F-4D97-AF65-F5344CB8AC3E}">
        <p14:creationId xmlns:p14="http://schemas.microsoft.com/office/powerpoint/2010/main" val="277409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C8E13-8567-4AA7-BA8C-137448A551A8}" type="datetimeFigureOut">
              <a:rPr lang="en-US" smtClean="0"/>
              <a:t>23/10/2020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BEA5F-45C3-4BB6-A590-5A9FB25E3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35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55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898" y="1895248"/>
            <a:ext cx="8666204" cy="2325060"/>
          </a:xfrm>
        </p:spPr>
        <p:txBody>
          <a:bodyPr anchor="ctr">
            <a:normAutofit/>
          </a:bodyPr>
          <a:lstStyle>
            <a:lvl1pPr algn="ctr">
              <a:defRPr sz="6000" b="1" u="none" baseline="0">
                <a:latin typeface="+mj-lt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 err="1" smtClean="0"/>
              <a:t>Buổi</a:t>
            </a:r>
            <a:r>
              <a:rPr lang="en-GB" dirty="0" smtClean="0"/>
              <a:t> X: </a:t>
            </a:r>
            <a:r>
              <a:rPr lang="en-GB" dirty="0" err="1" smtClean="0"/>
              <a:t>Tiêu</a:t>
            </a:r>
            <a:r>
              <a:rPr lang="en-GB" dirty="0" smtClean="0"/>
              <a:t> </a:t>
            </a:r>
            <a:r>
              <a:rPr lang="en-GB" dirty="0" err="1" smtClean="0"/>
              <a:t>đề</a:t>
            </a:r>
            <a:r>
              <a:rPr lang="en-GB" dirty="0" smtClean="0"/>
              <a:t> </a:t>
            </a:r>
            <a:r>
              <a:rPr lang="en-GB" dirty="0" err="1" smtClean="0"/>
              <a:t>bài</a:t>
            </a:r>
            <a:r>
              <a:rPr lang="en-GB" dirty="0" smtClean="0"/>
              <a:t> </a:t>
            </a:r>
            <a:r>
              <a:rPr lang="en-GB" dirty="0" err="1" smtClean="0"/>
              <a:t>học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15914" y="4377072"/>
            <a:ext cx="3611879" cy="427129"/>
          </a:xfrm>
        </p:spPr>
        <p:txBody>
          <a:bodyPr/>
          <a:lstStyle>
            <a:lvl1pPr marL="0" indent="0" algn="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Credit…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888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319" y="292558"/>
            <a:ext cx="82213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19" y="1753055"/>
            <a:ext cx="8221362" cy="4351338"/>
          </a:xfrm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5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9E679A3-2DB0-480A-90E3-991B84F0FD2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viar Dreams" panose="020B04020202040205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viar Dreams" panose="020B04020202040205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34923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ing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2681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9255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75305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28378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viar Dreams" panose="020B0402020204020504" pitchFamily="34" charset="0"/>
              </a:defRPr>
            </a:lvl1pPr>
          </a:lstStyle>
          <a:p>
            <a:fld id="{412C8E13-8567-4AA7-BA8C-137448A551A8}" type="datetimeFigureOut">
              <a:rPr lang="en-US" smtClean="0"/>
              <a:pPr/>
              <a:t>23/10/2020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28378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viar Dreams" panose="020B04020202040205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28378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viar Dreams" panose="020B0402020204020504" pitchFamily="34" charset="0"/>
              </a:defRPr>
            </a:lvl1pPr>
          </a:lstStyle>
          <a:p>
            <a:fld id="{9C5BEA5F-45C3-4BB6-A590-5A9FB25E34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459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Caviar Dreams" panose="020B04020202040205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viar Dreams" panose="020B04020202040205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viar Dreams" panose="020B04020202040205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viar Dreams" panose="020B04020202040205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viar Dreams" panose="020B04020202040205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viar Dreams" panose="020B04020202040205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7708" y="292558"/>
            <a:ext cx="874858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708" y="1753055"/>
            <a:ext cx="87485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43300" y="629566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5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7708" y="6295668"/>
            <a:ext cx="26664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47420" y="6295669"/>
            <a:ext cx="1798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viar Dreams" panose="020B04020202040205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9E679A3-2DB0-480A-90E3-991B84F0FD2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viar Dreams" panose="020B04020202040205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viar Dreams" panose="020B0402020204020504" pitchFamily="34" charset="0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097" y="6256599"/>
            <a:ext cx="2916195" cy="44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391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.com/resource/en/datasheet/stm32f103c8.pdf" TargetMode="Externa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.com/en/microcontrollers-microprocessors/stm32f103c8.html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user.vn/ProductDetail/STMicroelectronics/STM32F103C8T6/?qs=bhCVus9SdFtq6kqxsU5/DA%3D%3D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www.digikey.com/product-detail/en/stmicroelectronics/STM32F103C8T6/497-6063-ND/1646338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hyperlink" Target="https://www.st.com/content/ccc/resource/technical/document/application_note/group0/13/c0/f6/6c/29/3b/47/b3/DM00315319/files/DM00315319.pdf/jcr:content/translations/en.DM00315319.pdf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0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0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gi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0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b="0" dirty="0">
                <a:latin typeface="Montserrat" panose="00000500000000000000" pitchFamily="50" charset="0"/>
              </a:rPr>
              <a:t>Giới thiệu về vi điều khiển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070C0"/>
                </a:solidFill>
                <a:latin typeface="Montserrat" panose="00000500000000000000" pitchFamily="50" charset="0"/>
              </a:rPr>
              <a:t>C21</a:t>
            </a:r>
            <a:endParaRPr lang="en-GB" dirty="0">
              <a:solidFill>
                <a:srgbClr val="0070C0"/>
              </a:solidFill>
              <a:latin typeface="Montserrat" panose="00000500000000000000" pitchFamily="50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83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8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</a:t>
            </a:r>
            <a:r>
              <a:rPr lang="en-GB" sz="4000" dirty="0">
                <a:latin typeface="+mn-lt"/>
              </a:rPr>
              <a:t>điều </a:t>
            </a:r>
            <a:r>
              <a:rPr lang="en-GB" sz="4000" dirty="0" smtClean="0">
                <a:latin typeface="+mn-lt"/>
              </a:rPr>
              <a:t>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042" y="1032840"/>
            <a:ext cx="8228158" cy="11734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000" b="1" dirty="0" smtClean="0"/>
              <a:t>2.2. </a:t>
            </a:r>
            <a:r>
              <a:rPr lang="en-GB" sz="3000" b="1" dirty="0"/>
              <a:t>Cấu tạo vi điều khiển </a:t>
            </a:r>
            <a:endParaRPr lang="en-GB" sz="3000" b="1" dirty="0" smtClean="0"/>
          </a:p>
          <a:p>
            <a:pPr marL="0" indent="0">
              <a:buNone/>
            </a:pPr>
            <a:r>
              <a:rPr lang="en-GB" sz="3000" dirty="0" smtClean="0"/>
              <a:t>Các ngoại vi phổ biến là: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933" y="2358403"/>
            <a:ext cx="18288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b="1" dirty="0" smtClean="0"/>
              <a:t>ROM/Flash</a:t>
            </a:r>
            <a:endParaRPr lang="en-GB" sz="2600" b="1" dirty="0"/>
          </a:p>
          <a:p>
            <a:r>
              <a:rPr lang="en-GB" sz="2600" b="1" dirty="0"/>
              <a:t>RAM</a:t>
            </a:r>
          </a:p>
          <a:p>
            <a:r>
              <a:rPr lang="en-GB" sz="2600" b="1" dirty="0" smtClean="0"/>
              <a:t>Clock</a:t>
            </a:r>
          </a:p>
        </p:txBody>
      </p:sp>
      <p:sp>
        <p:nvSpPr>
          <p:cNvPr id="7" name="Rectangle 6"/>
          <p:cNvSpPr/>
          <p:nvPr/>
        </p:nvSpPr>
        <p:spPr>
          <a:xfrm>
            <a:off x="3657600" y="2358403"/>
            <a:ext cx="18288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600" b="1" dirty="0"/>
              <a:t>GPIO</a:t>
            </a:r>
          </a:p>
          <a:p>
            <a:r>
              <a:rPr lang="en-GB" sz="2600" b="1" dirty="0" smtClean="0"/>
              <a:t>Timer</a:t>
            </a:r>
          </a:p>
          <a:p>
            <a:r>
              <a:rPr lang="en-GB" sz="2600" b="1" dirty="0" smtClean="0"/>
              <a:t>USART</a:t>
            </a:r>
          </a:p>
          <a:p>
            <a:r>
              <a:rPr lang="en-GB" sz="2600" b="1" dirty="0" smtClean="0"/>
              <a:t>ADC</a:t>
            </a:r>
          </a:p>
          <a:p>
            <a:r>
              <a:rPr lang="en-GB" sz="2600" b="1" dirty="0" smtClean="0"/>
              <a:t>I2C</a:t>
            </a:r>
          </a:p>
          <a:p>
            <a:r>
              <a:rPr lang="en-GB" sz="2600" b="1" dirty="0" smtClean="0"/>
              <a:t>SPI</a:t>
            </a:r>
          </a:p>
        </p:txBody>
      </p:sp>
      <p:sp>
        <p:nvSpPr>
          <p:cNvPr id="8" name="Rectangle 7"/>
          <p:cNvSpPr/>
          <p:nvPr/>
        </p:nvSpPr>
        <p:spPr>
          <a:xfrm>
            <a:off x="6181288" y="2358403"/>
            <a:ext cx="18288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2600" b="1" dirty="0" smtClean="0"/>
              <a:t>CAN</a:t>
            </a:r>
            <a:endParaRPr lang="en-GB" sz="2600" b="1" dirty="0"/>
          </a:p>
          <a:p>
            <a:pPr lvl="1"/>
            <a:r>
              <a:rPr lang="en-GB" sz="2600" b="1" dirty="0" smtClean="0"/>
              <a:t>USB</a:t>
            </a:r>
          </a:p>
          <a:p>
            <a:pPr lvl="1"/>
            <a:r>
              <a:rPr lang="en-GB" sz="2600" b="1" dirty="0" smtClean="0"/>
              <a:t>DAC</a:t>
            </a:r>
          </a:p>
          <a:p>
            <a:pPr lvl="1"/>
            <a:r>
              <a:rPr lang="en-GB" sz="2600" b="1" dirty="0" smtClean="0"/>
              <a:t>DMA</a:t>
            </a:r>
          </a:p>
          <a:p>
            <a:pPr lvl="1"/>
            <a:r>
              <a:rPr lang="en-GB" sz="2600" b="1" dirty="0" smtClean="0"/>
              <a:t>RTC</a:t>
            </a:r>
          </a:p>
          <a:p>
            <a:pPr lvl="1"/>
            <a:r>
              <a:rPr lang="en-GB" sz="2600" b="1" dirty="0" smtClean="0"/>
              <a:t>…</a:t>
            </a:r>
            <a:endParaRPr lang="en-GB" sz="2600" b="1" dirty="0"/>
          </a:p>
        </p:txBody>
      </p:sp>
    </p:spTree>
    <p:extLst>
      <p:ext uri="{BB962C8B-B14F-4D97-AF65-F5344CB8AC3E}">
        <p14:creationId xmlns:p14="http://schemas.microsoft.com/office/powerpoint/2010/main" val="151667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89" y="13335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điều 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789" y="1310102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 smtClean="0"/>
              <a:t>2.3. Nạp code cho vi điều khiển:</a:t>
            </a:r>
            <a:endParaRPr lang="en-GB" sz="3000" b="1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360" y="2867749"/>
            <a:ext cx="1619048" cy="144761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89" y="2250719"/>
            <a:ext cx="3312963" cy="26707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016" y="2728955"/>
            <a:ext cx="2638095" cy="1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8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8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điều 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789" y="1041153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 smtClean="0"/>
              <a:t>2.3. Nạp code cho vi điều khiển:</a:t>
            </a:r>
            <a:endParaRPr lang="en-GB" sz="3000" b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245" y="4332372"/>
            <a:ext cx="5567510" cy="2018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610" y="1802717"/>
            <a:ext cx="5478780" cy="252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6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8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điều 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789" y="1036391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 smtClean="0"/>
              <a:t>2.3. Nạp code cho vi điều khiển:</a:t>
            </a:r>
            <a:endParaRPr lang="en-GB" sz="30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79" y="1884857"/>
            <a:ext cx="4597781" cy="431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319" y="8148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điều 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19" y="1173902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2.3. Giới thiệu STM32F103x8:</a:t>
            </a:r>
            <a:endParaRPr lang="en-GB" sz="3000" b="1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037220"/>
            <a:ext cx="6905270" cy="304038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366379" y="5496701"/>
            <a:ext cx="8221362" cy="568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3000" b="1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32384" y="5372100"/>
            <a:ext cx="7145501" cy="56881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 smtClean="0"/>
              <a:t>Datasheet: </a:t>
            </a:r>
            <a:r>
              <a:rPr lang="en-US" sz="3200" dirty="0">
                <a:hlinkClick r:id="rId3"/>
              </a:rPr>
              <a:t>https://www.st.com/resource/en/datasheet/stm32f103c8.pdf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246612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37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điều 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849" y="1133031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2.4. </a:t>
            </a:r>
            <a:r>
              <a:rPr lang="en-US" sz="3200" dirty="0"/>
              <a:t>Giới thiệu </a:t>
            </a:r>
            <a:r>
              <a:rPr lang="en-US" sz="3200" dirty="0" smtClean="0"/>
              <a:t>STM32F103x8:</a:t>
            </a:r>
            <a:endParaRPr lang="en-GB" sz="3000" b="1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66379" y="5496701"/>
            <a:ext cx="8221362" cy="568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30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437" y="1566468"/>
            <a:ext cx="4722186" cy="472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1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8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điều 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789" y="1041153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2.4. </a:t>
            </a:r>
            <a:r>
              <a:rPr lang="en-US" sz="3200" dirty="0"/>
              <a:t>Giới thiệu STM32F103x8</a:t>
            </a:r>
            <a:r>
              <a:rPr lang="en-US" sz="3200" dirty="0" smtClean="0"/>
              <a:t>:</a:t>
            </a:r>
            <a:endParaRPr lang="en-GB" sz="3000" b="1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66379" y="5496701"/>
            <a:ext cx="8221362" cy="568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3000" b="1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69328" y="6065520"/>
            <a:ext cx="7145501" cy="568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 smtClean="0"/>
              <a:t>Datasheet: page 11</a:t>
            </a:r>
            <a:endParaRPr lang="en-GB" sz="30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28" y="1609972"/>
            <a:ext cx="6671434" cy="422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94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8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điều 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789" y="1041153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2.4. </a:t>
            </a:r>
            <a:r>
              <a:rPr lang="en-US" sz="3200" dirty="0"/>
              <a:t>Giới thiệu STM32F103x8</a:t>
            </a:r>
            <a:r>
              <a:rPr lang="en-US" sz="3200" dirty="0" smtClean="0"/>
              <a:t>:</a:t>
            </a:r>
            <a:endParaRPr lang="en-GB" sz="3000" b="1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66379" y="5496701"/>
            <a:ext cx="8221362" cy="568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3000" b="1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84989" y="5770875"/>
            <a:ext cx="7145501" cy="568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 smtClean="0"/>
              <a:t>Datasheet: page 11</a:t>
            </a:r>
            <a:endParaRPr lang="en-GB" sz="3000" b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89" y="1609972"/>
            <a:ext cx="6905625" cy="420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17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366379" y="5496701"/>
            <a:ext cx="8221362" cy="568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30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67" y="192947"/>
            <a:ext cx="9152067" cy="6065520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767810" y="4734935"/>
            <a:ext cx="3819931" cy="133058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3200" b="1" dirty="0" smtClean="0"/>
              <a:t>Clock: trái tim của VĐK</a:t>
            </a:r>
          </a:p>
          <a:p>
            <a:pPr marL="0" indent="0">
              <a:buNone/>
            </a:pPr>
            <a:r>
              <a:rPr lang="en-US" sz="3200" b="1" dirty="0" smtClean="0"/>
              <a:t>CPU: Bộ não của VĐK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175429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8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điều 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789" y="1041153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2.5. Tài liệu về STM32F103C8T6</a:t>
            </a:r>
            <a:r>
              <a:rPr lang="en-US" sz="3200" dirty="0"/>
              <a:t> </a:t>
            </a:r>
            <a:r>
              <a:rPr lang="en-US" sz="3200" dirty="0" smtClean="0"/>
              <a:t>ở đâu?</a:t>
            </a:r>
            <a:endParaRPr lang="en-GB" sz="30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423" y="3685727"/>
            <a:ext cx="7109151" cy="2088861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999249" y="1805572"/>
            <a:ext cx="7145501" cy="568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3000" b="1" dirty="0" smtClean="0"/>
              <a:t>Home page:</a:t>
            </a:r>
          </a:p>
          <a:p>
            <a:pPr marL="0" indent="0">
              <a:buNone/>
            </a:pPr>
            <a:r>
              <a:rPr lang="en-US" sz="3000" dirty="0">
                <a:hlinkClick r:id="rId3"/>
              </a:rPr>
              <a:t>https://www.st.com/en/microcontrollers-microprocessors/stm32f103c8.html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262050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Nội dung: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19" y="1618121"/>
            <a:ext cx="8221362" cy="4486272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GB" sz="3000" b="1" dirty="0" smtClean="0"/>
              <a:t>Hướng dẫn cài </a:t>
            </a:r>
            <a:r>
              <a:rPr lang="en-GB" sz="3000" b="1" dirty="0" err="1" smtClean="0"/>
              <a:t>đặt</a:t>
            </a:r>
            <a:r>
              <a:rPr lang="en-GB" sz="3000" b="1" dirty="0" smtClean="0"/>
              <a:t> STM32CubeIDE</a:t>
            </a:r>
          </a:p>
          <a:p>
            <a:pPr marL="514350" indent="-514350">
              <a:buAutoNum type="arabicPeriod"/>
            </a:pPr>
            <a:r>
              <a:rPr lang="en-GB" sz="3000" b="1" dirty="0" err="1" smtClean="0"/>
              <a:t>Giới</a:t>
            </a:r>
            <a:r>
              <a:rPr lang="en-GB" sz="3000" b="1" dirty="0" smtClean="0"/>
              <a:t> thiệu về vi điều khiển</a:t>
            </a:r>
          </a:p>
          <a:p>
            <a:pPr marL="514350" indent="-514350">
              <a:buAutoNum type="arabicPeriod"/>
            </a:pPr>
            <a:r>
              <a:rPr lang="en-GB" sz="3000" b="1" dirty="0" err="1"/>
              <a:t>Giới</a:t>
            </a:r>
            <a:r>
              <a:rPr lang="en-GB" sz="3000" b="1" dirty="0"/>
              <a:t> </a:t>
            </a:r>
            <a:r>
              <a:rPr lang="en-GB" sz="3000" b="1" dirty="0" err="1"/>
              <a:t>thiệu</a:t>
            </a:r>
            <a:r>
              <a:rPr lang="en-GB" sz="3000" b="1" dirty="0"/>
              <a:t> </a:t>
            </a:r>
            <a:r>
              <a:rPr lang="en-GB" sz="3000" b="1" dirty="0" err="1"/>
              <a:t>về</a:t>
            </a:r>
            <a:r>
              <a:rPr lang="en-GB" sz="3000" b="1" dirty="0"/>
              <a:t> GPIO</a:t>
            </a:r>
          </a:p>
          <a:p>
            <a:pPr marL="514350" indent="-514350">
              <a:buAutoNum type="arabicPeriod"/>
            </a:pPr>
            <a:r>
              <a:rPr lang="en-GB" sz="3000" b="1" dirty="0" err="1" smtClean="0"/>
              <a:t>Giới</a:t>
            </a:r>
            <a:r>
              <a:rPr lang="en-GB" sz="3000" b="1" dirty="0" smtClean="0"/>
              <a:t> thiệu </a:t>
            </a:r>
            <a:r>
              <a:rPr lang="en-GB" sz="3000" b="1" dirty="0" err="1" smtClean="0"/>
              <a:t>về</a:t>
            </a:r>
            <a:r>
              <a:rPr lang="en-GB" sz="3000" b="1" dirty="0" smtClean="0"/>
              <a:t> Externals Interrupt</a:t>
            </a:r>
          </a:p>
          <a:p>
            <a:pPr marL="514350" indent="-514350">
              <a:buAutoNum type="arabicPeriod"/>
            </a:pPr>
            <a:r>
              <a:rPr lang="en-GB" sz="3000" b="1" dirty="0" err="1" smtClean="0"/>
              <a:t>Hướng</a:t>
            </a:r>
            <a:r>
              <a:rPr lang="en-GB" sz="3000" b="1" dirty="0" smtClean="0"/>
              <a:t> dẫn chuẩn bị cho kì thi đầu vào</a:t>
            </a:r>
          </a:p>
          <a:p>
            <a:pPr marL="514350" indent="-514350">
              <a:buAutoNum type="arabicPeriod"/>
            </a:pPr>
            <a:endParaRPr lang="en-GB" sz="3000" b="1" dirty="0" smtClean="0"/>
          </a:p>
          <a:p>
            <a:pPr marL="514350" indent="-514350">
              <a:buAutoNum type="arabicPeriod"/>
            </a:pPr>
            <a:endParaRPr lang="en-GB" sz="3000" b="1" dirty="0"/>
          </a:p>
        </p:txBody>
      </p:sp>
    </p:spTree>
    <p:extLst>
      <p:ext uri="{BB962C8B-B14F-4D97-AF65-F5344CB8AC3E}">
        <p14:creationId xmlns:p14="http://schemas.microsoft.com/office/powerpoint/2010/main" val="58438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8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điều 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789" y="1041153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2.6. Mua STM32F103C8T6 ở đâu?</a:t>
            </a:r>
            <a:endParaRPr lang="en-GB" sz="3000" b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49" y="1723548"/>
            <a:ext cx="7001061" cy="3061723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999249" y="5028388"/>
            <a:ext cx="7145501" cy="131907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000" b="1" dirty="0" smtClean="0"/>
              <a:t>Mouser</a:t>
            </a:r>
          </a:p>
          <a:p>
            <a:pPr marL="0" indent="0" algn="ctr">
              <a:buNone/>
            </a:pPr>
            <a:r>
              <a:rPr lang="en-US" sz="3200" dirty="0">
                <a:hlinkClick r:id="rId3"/>
              </a:rPr>
              <a:t>https://www.mouser.vn/ProductDetail/STMicroelectronics/STM32F103C8T6/?qs=bhCVus9SdFtq6kqxsU5%2FDA%3D%3D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1997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89" y="0"/>
            <a:ext cx="8126422" cy="1325563"/>
          </a:xfrm>
        </p:spPr>
        <p:txBody>
          <a:bodyPr/>
          <a:lstStyle/>
          <a:p>
            <a:r>
              <a:rPr lang="en-GB" dirty="0" smtClean="0"/>
              <a:t>2. Giới </a:t>
            </a:r>
            <a:r>
              <a:rPr lang="en-GB" dirty="0"/>
              <a:t>thiệu </a:t>
            </a:r>
            <a:r>
              <a:rPr lang="en-GB" dirty="0" smtClean="0"/>
              <a:t>về vi điều khiển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789" y="1041153"/>
            <a:ext cx="8221362" cy="56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2.6. Mua STM32F103C8T6 ở đâu?</a:t>
            </a:r>
            <a:endParaRPr lang="en-GB" sz="3000" b="1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93737" y="4479748"/>
            <a:ext cx="7145501" cy="15629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000" b="1" dirty="0" err="1" smtClean="0"/>
              <a:t>DigiKey</a:t>
            </a:r>
            <a:endParaRPr lang="en-US" sz="3000" b="1" dirty="0" smtClean="0"/>
          </a:p>
          <a:p>
            <a:pPr marL="0" indent="0" algn="ctr">
              <a:buNone/>
            </a:pPr>
            <a:r>
              <a:rPr lang="en-US" sz="3200" dirty="0">
                <a:hlinkClick r:id="rId2"/>
              </a:rPr>
              <a:t>https://www.digikey.com/product-detail/en/stmicroelectronics/STM32F103C8T6/497-6063-ND/1646338</a:t>
            </a:r>
            <a:endParaRPr lang="en-GB" sz="30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28" y="2081530"/>
            <a:ext cx="8465921" cy="214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5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3931" y="1837714"/>
            <a:ext cx="5911927" cy="31386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64376" y="5287672"/>
            <a:ext cx="61466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ô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nhớ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khiền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C38300-B3C3-4B40-9637-C102CF72A995}"/>
              </a:ext>
            </a:extLst>
          </p:cNvPr>
          <p:cNvSpPr txBox="1"/>
          <p:nvPr/>
        </p:nvSpPr>
        <p:spPr>
          <a:xfrm>
            <a:off x="116204" y="254243"/>
            <a:ext cx="887974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rgbClr val="5B9BD5">
                  <a:lumMod val="75000"/>
                </a:srgb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CE02BE-3D5A-495A-9B84-1761E532B1BE}"/>
              </a:ext>
            </a:extLst>
          </p:cNvPr>
          <p:cNvSpPr txBox="1"/>
          <p:nvPr/>
        </p:nvSpPr>
        <p:spPr>
          <a:xfrm>
            <a:off x="69576" y="1720618"/>
            <a:ext cx="19440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- General P - Purpose   I - Input    O - Output </a:t>
            </a:r>
          </a:p>
        </p:txBody>
      </p:sp>
    </p:spTree>
    <p:extLst>
      <p:ext uri="{BB962C8B-B14F-4D97-AF65-F5344CB8AC3E}">
        <p14:creationId xmlns:p14="http://schemas.microsoft.com/office/powerpoint/2010/main" val="2334359609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292556"/>
            <a:ext cx="8837567" cy="1325563"/>
          </a:xfrm>
        </p:spPr>
        <p:txBody>
          <a:bodyPr>
            <a:normAutofit fontScale="90000"/>
          </a:bodyPr>
          <a:lstStyle/>
          <a:p>
            <a:pPr lvl="0"/>
            <a:r>
              <a:rPr lang="en-GB" dirty="0">
                <a:solidFill>
                  <a:prstClr val="black"/>
                </a:solidFill>
              </a:rPr>
              <a:t>3. </a:t>
            </a:r>
            <a:r>
              <a:rPr lang="en-GB" dirty="0" err="1">
                <a:solidFill>
                  <a:prstClr val="black"/>
                </a:solidFill>
              </a:rPr>
              <a:t>Giới</a:t>
            </a:r>
            <a:r>
              <a:rPr lang="en-GB" dirty="0">
                <a:solidFill>
                  <a:prstClr val="black"/>
                </a:solidFill>
              </a:rPr>
              <a:t> </a:t>
            </a:r>
            <a:r>
              <a:rPr lang="en-GB" dirty="0" err="1">
                <a:solidFill>
                  <a:prstClr val="black"/>
                </a:solidFill>
              </a:rPr>
              <a:t>thiệu</a:t>
            </a:r>
            <a:r>
              <a:rPr lang="en-GB" dirty="0">
                <a:solidFill>
                  <a:prstClr val="black"/>
                </a:solidFill>
              </a:rPr>
              <a:t> </a:t>
            </a:r>
            <a:r>
              <a:rPr lang="en-GB" dirty="0" err="1">
                <a:solidFill>
                  <a:prstClr val="black"/>
                </a:solidFill>
              </a:rPr>
              <a:t>về</a:t>
            </a:r>
            <a:r>
              <a:rPr lang="en-GB" dirty="0">
                <a:solidFill>
                  <a:prstClr val="black"/>
                </a:solidFill>
              </a:rPr>
              <a:t> GPIOs</a:t>
            </a:r>
            <a:br>
              <a:rPr lang="en-GB" dirty="0">
                <a:solidFill>
                  <a:prstClr val="black"/>
                </a:solidFill>
              </a:rPr>
            </a:br>
            <a:r>
              <a:rPr lang="en-GB" dirty="0">
                <a:solidFill>
                  <a:prstClr val="black"/>
                </a:solidFill>
              </a:rPr>
              <a:t>(General Purpose Inputs/Outputs)</a:t>
            </a:r>
            <a:r>
              <a:rPr lang="en-US" dirty="0">
                <a:solidFill>
                  <a:srgbClr val="5B9BD5">
                    <a:lumMod val="75000"/>
                  </a:srgbClr>
                </a:solidFill>
              </a:rPr>
              <a:t/>
            </a:r>
            <a:br>
              <a:rPr lang="en-US" dirty="0">
                <a:solidFill>
                  <a:srgbClr val="5B9BD5">
                    <a:lumMod val="75000"/>
                  </a:srgbClr>
                </a:solidFill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Logic level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hay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kĩ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nhờ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cổng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logic.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Logic Levels - learn.sparkfun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271" y="2772376"/>
            <a:ext cx="2012860" cy="373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1588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 txBox="1">
            <a:spLocks/>
          </p:cNvSpPr>
          <p:nvPr/>
        </p:nvSpPr>
        <p:spPr>
          <a:xfrm>
            <a:off x="628650" y="5386566"/>
            <a:ext cx="7886700" cy="1471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Đèn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PA1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PA0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7777" y="1772648"/>
            <a:ext cx="4521000" cy="34593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8650" y="1571897"/>
            <a:ext cx="1853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4A3BE6-3DEF-44FC-BF8F-32C53BA03504}"/>
              </a:ext>
            </a:extLst>
          </p:cNvPr>
          <p:cNvSpPr txBox="1"/>
          <p:nvPr/>
        </p:nvSpPr>
        <p:spPr>
          <a:xfrm>
            <a:off x="177165" y="248458"/>
            <a:ext cx="903650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564805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C769EE7-C58B-4401-905A-2A81A88EEC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67" y="2170082"/>
            <a:ext cx="7869677" cy="44266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86BAE4-2776-48BC-AAA9-B864EB26618E}"/>
              </a:ext>
            </a:extLst>
          </p:cNvPr>
          <p:cNvSpPr txBox="1"/>
          <p:nvPr/>
        </p:nvSpPr>
        <p:spPr>
          <a:xfrm>
            <a:off x="243077" y="231090"/>
            <a:ext cx="877029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  <a:ea typeface="+mj-ea"/>
                <a:cs typeface="+mj-cs"/>
              </a:rPr>
              <a:t>3.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Giới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thiệu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về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GPIOs</a:t>
            </a:r>
            <a:b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</a:b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428263" y="1567358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784F966-8637-4749-8B8A-AB50A5CFC0A8}"/>
              </a:ext>
            </a:extLst>
          </p:cNvPr>
          <p:cNvSpPr/>
          <p:nvPr/>
        </p:nvSpPr>
        <p:spPr>
          <a:xfrm>
            <a:off x="525018" y="2398125"/>
            <a:ext cx="193187" cy="125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6101F9-9990-4D1F-BEF8-3C1185DC41A1}"/>
              </a:ext>
            </a:extLst>
          </p:cNvPr>
          <p:cNvSpPr txBox="1"/>
          <p:nvPr/>
        </p:nvSpPr>
        <p:spPr>
          <a:xfrm>
            <a:off x="243078" y="2352903"/>
            <a:ext cx="2819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3288B2-6683-4AD6-999E-69842B9D4588}"/>
              </a:ext>
            </a:extLst>
          </p:cNvPr>
          <p:cNvSpPr txBox="1"/>
          <p:nvPr/>
        </p:nvSpPr>
        <p:spPr>
          <a:xfrm>
            <a:off x="2658904" y="2615358"/>
            <a:ext cx="3276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AD98654-6736-46BC-AAD6-620A726DEB0A}"/>
              </a:ext>
            </a:extLst>
          </p:cNvPr>
          <p:cNvSpPr/>
          <p:nvPr/>
        </p:nvSpPr>
        <p:spPr>
          <a:xfrm>
            <a:off x="2066563" y="2723080"/>
            <a:ext cx="407156" cy="1325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535CF1-EE39-4C7E-B446-DD13FE3D4768}"/>
              </a:ext>
            </a:extLst>
          </p:cNvPr>
          <p:cNvSpPr txBox="1"/>
          <p:nvPr/>
        </p:nvSpPr>
        <p:spPr>
          <a:xfrm>
            <a:off x="4632719" y="2628900"/>
            <a:ext cx="2697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</a:p>
        </p:txBody>
      </p:sp>
    </p:spTree>
    <p:extLst>
      <p:ext uri="{BB962C8B-B14F-4D97-AF65-F5344CB8AC3E}">
        <p14:creationId xmlns:p14="http://schemas.microsoft.com/office/powerpoint/2010/main" val="313118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86BAE4-2776-48BC-AAA9-B864EB26618E}"/>
              </a:ext>
            </a:extLst>
          </p:cNvPr>
          <p:cNvSpPr txBox="1"/>
          <p:nvPr/>
        </p:nvSpPr>
        <p:spPr>
          <a:xfrm>
            <a:off x="317322" y="231274"/>
            <a:ext cx="882667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  <a:ea typeface="+mj-ea"/>
                <a:cs typeface="+mj-cs"/>
              </a:rPr>
              <a:t>3.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Giới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thiệu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về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GPIOs</a:t>
            </a:r>
            <a:b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</a:b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428263" y="1814632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1A0715-7F99-41A5-B666-0925A128CA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" y="2283877"/>
            <a:ext cx="7792366" cy="43832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B04E1B7-E7AE-478A-A966-C2609D062526}"/>
              </a:ext>
            </a:extLst>
          </p:cNvPr>
          <p:cNvSpPr/>
          <p:nvPr/>
        </p:nvSpPr>
        <p:spPr>
          <a:xfrm>
            <a:off x="3027680" y="4191994"/>
            <a:ext cx="614680" cy="1574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8FD2000-5AE4-438F-9901-3DAA2B1FAD34}"/>
              </a:ext>
            </a:extLst>
          </p:cNvPr>
          <p:cNvSpPr/>
          <p:nvPr/>
        </p:nvSpPr>
        <p:spPr>
          <a:xfrm>
            <a:off x="4000323" y="4942534"/>
            <a:ext cx="538480" cy="203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944FE3-C001-4046-B1C5-CA82487F69E8}"/>
              </a:ext>
            </a:extLst>
          </p:cNvPr>
          <p:cNvSpPr txBox="1"/>
          <p:nvPr/>
        </p:nvSpPr>
        <p:spPr>
          <a:xfrm>
            <a:off x="3582264" y="4138221"/>
            <a:ext cx="294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97EFE6-1395-4F04-822E-4B53A369158B}"/>
              </a:ext>
            </a:extLst>
          </p:cNvPr>
          <p:cNvSpPr txBox="1"/>
          <p:nvPr/>
        </p:nvSpPr>
        <p:spPr>
          <a:xfrm>
            <a:off x="3973476" y="4727090"/>
            <a:ext cx="3670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2B58D7-0412-4478-A873-BA226795FAF0}"/>
              </a:ext>
            </a:extLst>
          </p:cNvPr>
          <p:cNvSpPr txBox="1"/>
          <p:nvPr/>
        </p:nvSpPr>
        <p:spPr>
          <a:xfrm>
            <a:off x="5735982" y="3021429"/>
            <a:ext cx="2078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Project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STM32 Project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6047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86BAE4-2776-48BC-AAA9-B864EB26618E}"/>
              </a:ext>
            </a:extLst>
          </p:cNvPr>
          <p:cNvSpPr txBox="1"/>
          <p:nvPr/>
        </p:nvSpPr>
        <p:spPr>
          <a:xfrm>
            <a:off x="177166" y="248458"/>
            <a:ext cx="890587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428262" y="1706074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1B7550-E228-488F-B29F-A870AD22DE4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55" y="2175568"/>
            <a:ext cx="7736206" cy="43516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49E1131-A20A-4CEB-9332-27C04AC40D3F}"/>
              </a:ext>
            </a:extLst>
          </p:cNvPr>
          <p:cNvSpPr/>
          <p:nvPr/>
        </p:nvSpPr>
        <p:spPr>
          <a:xfrm>
            <a:off x="1893656" y="3108080"/>
            <a:ext cx="981456" cy="1828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15ADB5-99E2-4E5D-966F-074000166DF7}"/>
              </a:ext>
            </a:extLst>
          </p:cNvPr>
          <p:cNvSpPr/>
          <p:nvPr/>
        </p:nvSpPr>
        <p:spPr>
          <a:xfrm>
            <a:off x="2938272" y="4032504"/>
            <a:ext cx="3912243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6373DD5-2B33-4150-8002-5FBAAD26F11F}"/>
              </a:ext>
            </a:extLst>
          </p:cNvPr>
          <p:cNvSpPr/>
          <p:nvPr/>
        </p:nvSpPr>
        <p:spPr>
          <a:xfrm>
            <a:off x="5321808" y="5693278"/>
            <a:ext cx="560832" cy="1771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FF1D9A-C0EC-4997-AF91-5797DB22709B}"/>
              </a:ext>
            </a:extLst>
          </p:cNvPr>
          <p:cNvSpPr txBox="1"/>
          <p:nvPr/>
        </p:nvSpPr>
        <p:spPr>
          <a:xfrm>
            <a:off x="1572768" y="3286011"/>
            <a:ext cx="2086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D114F1-3B11-46BC-8E1C-16B0CB56A789}"/>
              </a:ext>
            </a:extLst>
          </p:cNvPr>
          <p:cNvSpPr txBox="1"/>
          <p:nvPr/>
        </p:nvSpPr>
        <p:spPr>
          <a:xfrm>
            <a:off x="5240274" y="5477834"/>
            <a:ext cx="4191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159E22-4189-4E2B-B75E-7D17348ACA21}"/>
              </a:ext>
            </a:extLst>
          </p:cNvPr>
          <p:cNvSpPr txBox="1"/>
          <p:nvPr/>
        </p:nvSpPr>
        <p:spPr>
          <a:xfrm>
            <a:off x="2716530" y="2897166"/>
            <a:ext cx="1729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3305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86BAE4-2776-48BC-AAA9-B864EB26618E}"/>
              </a:ext>
            </a:extLst>
          </p:cNvPr>
          <p:cNvSpPr txBox="1"/>
          <p:nvPr/>
        </p:nvSpPr>
        <p:spPr>
          <a:xfrm>
            <a:off x="373735" y="153002"/>
            <a:ext cx="844296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b="1" dirty="0" smtClean="0"/>
              <a:t>3. </a:t>
            </a:r>
            <a:r>
              <a:rPr lang="en-GB" sz="4400" b="1" dirty="0" err="1"/>
              <a:t>Giới</a:t>
            </a:r>
            <a:r>
              <a:rPr lang="en-GB" sz="4400" b="1" dirty="0"/>
              <a:t> </a:t>
            </a:r>
            <a:r>
              <a:rPr lang="en-GB" sz="4400" b="1" dirty="0" err="1"/>
              <a:t>thiệu</a:t>
            </a:r>
            <a:r>
              <a:rPr lang="en-GB" sz="4400" b="1" dirty="0"/>
              <a:t> </a:t>
            </a:r>
            <a:r>
              <a:rPr lang="en-GB" sz="4400" b="1" dirty="0" err="1"/>
              <a:t>về</a:t>
            </a:r>
            <a:r>
              <a:rPr lang="en-GB" sz="4400" b="1" dirty="0"/>
              <a:t> GPIOs</a:t>
            </a:r>
            <a:br>
              <a:rPr lang="en-GB" sz="4400" b="1" dirty="0"/>
            </a:br>
            <a:r>
              <a:rPr lang="en-GB" sz="4400" b="1" dirty="0"/>
              <a:t>(General Purpose Inputs/Outputs)</a:t>
            </a:r>
            <a:endParaRPr lang="en-US" sz="4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373735" y="1567391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9D4410-24DE-4110-95A9-DE5C2FB834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35" y="1986189"/>
            <a:ext cx="7811311" cy="43938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96DF98A-3C9D-46B5-99EB-FE3BE4A69CC2}"/>
              </a:ext>
            </a:extLst>
          </p:cNvPr>
          <p:cNvSpPr/>
          <p:nvPr/>
        </p:nvSpPr>
        <p:spPr>
          <a:xfrm>
            <a:off x="1566671" y="2612248"/>
            <a:ext cx="2712720" cy="1687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2F5EBA-8F94-4731-AF3E-FAFF38AA647F}"/>
              </a:ext>
            </a:extLst>
          </p:cNvPr>
          <p:cNvSpPr/>
          <p:nvPr/>
        </p:nvSpPr>
        <p:spPr>
          <a:xfrm>
            <a:off x="3200400" y="4414814"/>
            <a:ext cx="579120" cy="1706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3FB63A-333A-4453-80A4-78DA55B44811}"/>
              </a:ext>
            </a:extLst>
          </p:cNvPr>
          <p:cNvSpPr txBox="1"/>
          <p:nvPr/>
        </p:nvSpPr>
        <p:spPr>
          <a:xfrm>
            <a:off x="2789302" y="2331075"/>
            <a:ext cx="16093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A5A1A1-007C-447D-8A31-4D30A403021B}"/>
              </a:ext>
            </a:extLst>
          </p:cNvPr>
          <p:cNvSpPr txBox="1"/>
          <p:nvPr/>
        </p:nvSpPr>
        <p:spPr>
          <a:xfrm>
            <a:off x="1835025" y="2405562"/>
            <a:ext cx="1828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160C60-CED4-4933-B524-1E2E8E549E62}"/>
              </a:ext>
            </a:extLst>
          </p:cNvPr>
          <p:cNvSpPr txBox="1"/>
          <p:nvPr/>
        </p:nvSpPr>
        <p:spPr>
          <a:xfrm>
            <a:off x="3200400" y="4192164"/>
            <a:ext cx="2438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99135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86BAE4-2776-48BC-AAA9-B864EB26618E}"/>
              </a:ext>
            </a:extLst>
          </p:cNvPr>
          <p:cNvSpPr txBox="1"/>
          <p:nvPr/>
        </p:nvSpPr>
        <p:spPr>
          <a:xfrm>
            <a:off x="373026" y="218404"/>
            <a:ext cx="883620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  <a:ea typeface="+mj-ea"/>
                <a:cs typeface="+mj-cs"/>
              </a:rPr>
              <a:t>3.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Giới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thiệu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về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GPIOs</a:t>
            </a:r>
            <a:b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</a:b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428263" y="1588173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AE8438-B6A4-4780-B53B-C99EB5FA46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26" y="2027830"/>
            <a:ext cx="7934960" cy="44634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C076200-8138-405B-9779-2A7DC29BE441}"/>
              </a:ext>
            </a:extLst>
          </p:cNvPr>
          <p:cNvSpPr/>
          <p:nvPr/>
        </p:nvSpPr>
        <p:spPr>
          <a:xfrm>
            <a:off x="1109472" y="2875315"/>
            <a:ext cx="554736" cy="1402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527DAA-D632-4AEB-82F6-BE9FC72C53CF}"/>
              </a:ext>
            </a:extLst>
          </p:cNvPr>
          <p:cNvSpPr/>
          <p:nvPr/>
        </p:nvSpPr>
        <p:spPr>
          <a:xfrm>
            <a:off x="1239012" y="3569798"/>
            <a:ext cx="609600" cy="1402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650ECD-6752-433C-9130-540BFE7B5B48}"/>
              </a:ext>
            </a:extLst>
          </p:cNvPr>
          <p:cNvSpPr/>
          <p:nvPr/>
        </p:nvSpPr>
        <p:spPr>
          <a:xfrm>
            <a:off x="2209124" y="3150889"/>
            <a:ext cx="1840992" cy="1402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2F7993-4B94-429F-A9DF-A9FFEC5A6DF4}"/>
              </a:ext>
            </a:extLst>
          </p:cNvPr>
          <p:cNvSpPr txBox="1"/>
          <p:nvPr/>
        </p:nvSpPr>
        <p:spPr>
          <a:xfrm>
            <a:off x="1599561" y="2967974"/>
            <a:ext cx="1737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52D083-3EB1-47E1-A18D-81E75C02FBDD}"/>
              </a:ext>
            </a:extLst>
          </p:cNvPr>
          <p:cNvSpPr txBox="1"/>
          <p:nvPr/>
        </p:nvSpPr>
        <p:spPr>
          <a:xfrm>
            <a:off x="1586484" y="3374216"/>
            <a:ext cx="3505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E03D04-5921-4B6A-8F93-CBFE45270E53}"/>
              </a:ext>
            </a:extLst>
          </p:cNvPr>
          <p:cNvSpPr txBox="1"/>
          <p:nvPr/>
        </p:nvSpPr>
        <p:spPr>
          <a:xfrm>
            <a:off x="4094557" y="3220993"/>
            <a:ext cx="1584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Serial wire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debug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0A89CE-750C-44BA-88B8-F4A0DC3B3563}"/>
              </a:ext>
            </a:extLst>
          </p:cNvPr>
          <p:cNvSpPr txBox="1"/>
          <p:nvPr/>
        </p:nvSpPr>
        <p:spPr>
          <a:xfrm>
            <a:off x="4223386" y="2988943"/>
            <a:ext cx="3505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91684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2241" y="231598"/>
            <a:ext cx="9368482" cy="1325563"/>
          </a:xfrm>
        </p:spPr>
        <p:txBody>
          <a:bodyPr>
            <a:normAutofit/>
          </a:bodyPr>
          <a:lstStyle/>
          <a:p>
            <a:r>
              <a:rPr lang="en-GB" sz="4000" dirty="0" smtClean="0"/>
              <a:t>1. </a:t>
            </a:r>
            <a:r>
              <a:rPr lang="en-GB" sz="4000" dirty="0"/>
              <a:t>Hướng dẫn cài </a:t>
            </a:r>
            <a:r>
              <a:rPr lang="en-GB" sz="4000" dirty="0" err="1"/>
              <a:t>đặt</a:t>
            </a:r>
            <a:r>
              <a:rPr lang="en-GB" sz="4000" dirty="0"/>
              <a:t> </a:t>
            </a:r>
            <a:r>
              <a:rPr lang="en-GB" sz="4000" dirty="0" smtClean="0"/>
              <a:t>STM32CubeIDE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19" y="1618121"/>
            <a:ext cx="8221362" cy="4486272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endParaRPr lang="en-GB" sz="3000" b="1" dirty="0" smtClean="0"/>
          </a:p>
          <a:p>
            <a:pPr marL="514350" indent="-514350">
              <a:buAutoNum type="arabicPeriod"/>
            </a:pPr>
            <a:endParaRPr lang="en-GB" sz="3000" b="1" dirty="0"/>
          </a:p>
        </p:txBody>
      </p:sp>
    </p:spTree>
    <p:extLst>
      <p:ext uri="{BB962C8B-B14F-4D97-AF65-F5344CB8AC3E}">
        <p14:creationId xmlns:p14="http://schemas.microsoft.com/office/powerpoint/2010/main" val="418434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86BAE4-2776-48BC-AAA9-B864EB26618E}"/>
              </a:ext>
            </a:extLst>
          </p:cNvPr>
          <p:cNvSpPr txBox="1"/>
          <p:nvPr/>
        </p:nvSpPr>
        <p:spPr>
          <a:xfrm>
            <a:off x="333921" y="243619"/>
            <a:ext cx="887974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  <a:ea typeface="+mj-ea"/>
                <a:cs typeface="+mj-cs"/>
              </a:rPr>
              <a:t>3.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Giới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thiệu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về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GPIOs</a:t>
            </a:r>
            <a:b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</a:b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422167" y="1762130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</a:t>
            </a:r>
            <a:r>
              <a:rPr lang="en-US" b="1" dirty="0" smtClean="0"/>
              <a:t>Stm32IDE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D03533-24F9-4383-B2AF-0EA750BA86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67" y="2131462"/>
            <a:ext cx="7862297" cy="44225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0943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844" y="228600"/>
            <a:ext cx="8673156" cy="1325563"/>
          </a:xfrm>
        </p:spPr>
        <p:txBody>
          <a:bodyPr>
            <a:noAutofit/>
          </a:bodyPr>
          <a:lstStyle/>
          <a:p>
            <a:r>
              <a:rPr lang="en-GB" sz="4000" dirty="0" smtClean="0">
                <a:latin typeface="+mn-lt"/>
              </a:rPr>
              <a:t>3. </a:t>
            </a:r>
            <a:r>
              <a:rPr lang="en-GB" sz="4000" dirty="0">
                <a:latin typeface="+mn-lt"/>
              </a:rPr>
              <a:t>Giới thiệu về </a:t>
            </a:r>
            <a:r>
              <a:rPr lang="en-GB" sz="4000" dirty="0" smtClean="0">
                <a:latin typeface="+mn-lt"/>
              </a:rPr>
              <a:t>GPIOs</a:t>
            </a:r>
            <a:br>
              <a:rPr lang="en-GB" sz="4000" dirty="0" smtClean="0">
                <a:latin typeface="+mn-lt"/>
              </a:rPr>
            </a:br>
            <a:r>
              <a:rPr lang="en-GB" sz="4000" dirty="0" smtClean="0">
                <a:latin typeface="+mn-lt"/>
              </a:rPr>
              <a:t>(General Purpose Inputs/Outputs)</a:t>
            </a:r>
            <a:endParaRPr lang="en-GB" sz="4000" dirty="0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44" y="2007168"/>
            <a:ext cx="7956930" cy="297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82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400921" y="1633936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D22665-ABDD-4DF8-985D-886390758C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23" y="2119270"/>
            <a:ext cx="7898614" cy="44429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D899FCB-8ECF-4696-81ED-B2856D508D18}"/>
              </a:ext>
            </a:extLst>
          </p:cNvPr>
          <p:cNvSpPr/>
          <p:nvPr/>
        </p:nvSpPr>
        <p:spPr>
          <a:xfrm>
            <a:off x="1429512" y="2365153"/>
            <a:ext cx="201168" cy="1584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8B1702-DB76-429C-AC9D-3E7C86032E31}"/>
              </a:ext>
            </a:extLst>
          </p:cNvPr>
          <p:cNvSpPr txBox="1"/>
          <p:nvPr/>
        </p:nvSpPr>
        <p:spPr>
          <a:xfrm>
            <a:off x="1130808" y="2473708"/>
            <a:ext cx="9997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FF01F6-8744-45DE-BD28-EBD78551AD02}"/>
              </a:ext>
            </a:extLst>
          </p:cNvPr>
          <p:cNvSpPr txBox="1"/>
          <p:nvPr/>
        </p:nvSpPr>
        <p:spPr>
          <a:xfrm>
            <a:off x="703148" y="2715930"/>
            <a:ext cx="1653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Generate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2BF10F-44DD-4F3B-9F0C-31D7BB18FE7C}"/>
              </a:ext>
            </a:extLst>
          </p:cNvPr>
          <p:cNvSpPr txBox="1"/>
          <p:nvPr/>
        </p:nvSpPr>
        <p:spPr>
          <a:xfrm>
            <a:off x="321323" y="290494"/>
            <a:ext cx="944098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rgbClr val="5B9BD5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17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844" y="228600"/>
            <a:ext cx="8673156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3. </a:t>
            </a:r>
            <a:r>
              <a:rPr lang="en-GB" sz="4000" dirty="0">
                <a:latin typeface="+mn-lt"/>
              </a:rPr>
              <a:t>Giới thiệu về </a:t>
            </a:r>
            <a:r>
              <a:rPr lang="en-GB" sz="4000" dirty="0" smtClean="0">
                <a:latin typeface="+mn-lt"/>
              </a:rPr>
              <a:t>GPIOs</a:t>
            </a:r>
            <a:br>
              <a:rPr lang="en-GB" sz="4000" dirty="0" smtClean="0">
                <a:latin typeface="+mn-lt"/>
              </a:rPr>
            </a:br>
            <a:r>
              <a:rPr lang="en-GB" sz="4000" dirty="0" smtClean="0">
                <a:latin typeface="+mn-lt"/>
              </a:rPr>
              <a:t>(General Purpose Inputs/Outputs)</a:t>
            </a:r>
            <a:endParaRPr lang="en-GB" sz="4000" dirty="0"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116" y="2871623"/>
            <a:ext cx="5144218" cy="2353003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70844" y="1726953"/>
            <a:ext cx="8221362" cy="10494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 smtClean="0"/>
              <a:t>GPIO output level: Trạng thái logic mặc định của pin sau khi khởi tạo.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181900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844" y="228600"/>
            <a:ext cx="8551236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3. </a:t>
            </a:r>
            <a:r>
              <a:rPr lang="en-GB" sz="4000" dirty="0">
                <a:latin typeface="+mn-lt"/>
              </a:rPr>
              <a:t>Giới thiệu về </a:t>
            </a:r>
            <a:r>
              <a:rPr lang="en-GB" sz="4000" dirty="0" smtClean="0">
                <a:latin typeface="+mn-lt"/>
              </a:rPr>
              <a:t>GPIOs</a:t>
            </a:r>
            <a:br>
              <a:rPr lang="en-GB" sz="4000" dirty="0" smtClean="0">
                <a:latin typeface="+mn-lt"/>
              </a:rPr>
            </a:br>
            <a:r>
              <a:rPr lang="en-GB" sz="4000" dirty="0" smtClean="0">
                <a:latin typeface="+mn-lt"/>
              </a:rPr>
              <a:t>(General Purpose Inputs/Outputs)</a:t>
            </a:r>
            <a:endParaRPr lang="en-GB" sz="4000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325" y="2496846"/>
            <a:ext cx="5486400" cy="3000375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949797" y="1758412"/>
            <a:ext cx="1777056" cy="559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 smtClean="0"/>
              <a:t>MOSFET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70942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78" y="331345"/>
            <a:ext cx="8795076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3. </a:t>
            </a:r>
            <a:r>
              <a:rPr lang="en-GB" sz="4000" dirty="0">
                <a:latin typeface="+mn-lt"/>
              </a:rPr>
              <a:t>Giới thiệu về </a:t>
            </a:r>
            <a:r>
              <a:rPr lang="en-GB" sz="4000" dirty="0" smtClean="0">
                <a:latin typeface="+mn-lt"/>
              </a:rPr>
              <a:t>GPIOs</a:t>
            </a:r>
            <a:br>
              <a:rPr lang="en-GB" sz="4000" dirty="0" smtClean="0">
                <a:latin typeface="+mn-lt"/>
              </a:rPr>
            </a:br>
            <a:r>
              <a:rPr lang="en-GB" sz="4000" dirty="0" smtClean="0">
                <a:latin typeface="+mn-lt"/>
              </a:rPr>
              <a:t>(General Purpose Inputs/Outputs)</a:t>
            </a:r>
            <a:endParaRPr lang="en-GB" sz="4000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15" y="2644302"/>
            <a:ext cx="4291013" cy="26182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404" y="2644302"/>
            <a:ext cx="2577890" cy="2617549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05115" y="1759653"/>
            <a:ext cx="7232179" cy="67915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 smtClean="0"/>
              <a:t>GPIO </a:t>
            </a:r>
            <a:r>
              <a:rPr lang="en-US" sz="3200" b="1" dirty="0" smtClean="0"/>
              <a:t>PUSH PULL MODE </a:t>
            </a:r>
            <a:r>
              <a:rPr lang="en-US" sz="3200" dirty="0" smtClean="0"/>
              <a:t>AND </a:t>
            </a:r>
            <a:r>
              <a:rPr lang="en-US" sz="3200" b="1" dirty="0" smtClean="0"/>
              <a:t>OPEN DRAIN MODE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71341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7375" y="231351"/>
            <a:ext cx="8673156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3. </a:t>
            </a:r>
            <a:r>
              <a:rPr lang="en-GB" sz="4000" dirty="0">
                <a:latin typeface="+mn-lt"/>
              </a:rPr>
              <a:t>Giới thiệu về </a:t>
            </a:r>
            <a:r>
              <a:rPr lang="en-GB" sz="4000" dirty="0" smtClean="0">
                <a:latin typeface="+mn-lt"/>
              </a:rPr>
              <a:t>GPIOs</a:t>
            </a:r>
            <a:br>
              <a:rPr lang="en-GB" sz="4000" dirty="0" smtClean="0">
                <a:latin typeface="+mn-lt"/>
              </a:rPr>
            </a:br>
            <a:r>
              <a:rPr lang="en-GB" sz="4000" dirty="0" smtClean="0">
                <a:latin typeface="+mn-lt"/>
              </a:rPr>
              <a:t>(General Purpose Inputs/Outputs)</a:t>
            </a:r>
            <a:endParaRPr lang="en-GB" sz="4000" dirty="0">
              <a:latin typeface="+mn-lt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70844" y="5756028"/>
            <a:ext cx="8221362" cy="568819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300" dirty="0" smtClean="0"/>
              <a:t>Tài liệu tham </a:t>
            </a:r>
            <a:r>
              <a:rPr lang="en-US" sz="1300" dirty="0"/>
              <a:t>khảo </a:t>
            </a:r>
            <a:r>
              <a:rPr lang="en-US" sz="1300" dirty="0" smtClean="0"/>
              <a:t>- page 15: </a:t>
            </a:r>
            <a:r>
              <a:rPr lang="en-US" sz="1300" dirty="0">
                <a:hlinkClick r:id="rId2"/>
              </a:rPr>
              <a:t>https://www.st.com/content/ccc/resource/technical/document/application_note/group0/13/c0/f6/6c/29/3b/47/b3/DM00315319/files/DM00315319.pdf/jcr:content/translations/en.DM00315319.pdf</a:t>
            </a:r>
            <a:endParaRPr lang="en-GB" sz="1300" b="1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51" y="1896494"/>
            <a:ext cx="7651750" cy="385953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797160" y="1556914"/>
            <a:ext cx="7232179" cy="67915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 smtClean="0"/>
              <a:t>GPIO </a:t>
            </a:r>
            <a:r>
              <a:rPr lang="en-US" sz="3200" b="1" dirty="0" smtClean="0"/>
              <a:t>PUSH PULL MODE</a:t>
            </a:r>
            <a:r>
              <a:rPr lang="en-US" sz="3200" dirty="0" smtClean="0"/>
              <a:t> AND </a:t>
            </a:r>
            <a:r>
              <a:rPr lang="en-US" sz="3200" b="1" dirty="0" smtClean="0"/>
              <a:t>OPEN DRAIN MODE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180540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844" y="211183"/>
            <a:ext cx="8673156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3. </a:t>
            </a:r>
            <a:r>
              <a:rPr lang="en-GB" sz="4000" dirty="0">
                <a:latin typeface="+mn-lt"/>
              </a:rPr>
              <a:t>Giới thiệu về </a:t>
            </a:r>
            <a:r>
              <a:rPr lang="en-GB" sz="4000" dirty="0" smtClean="0">
                <a:latin typeface="+mn-lt"/>
              </a:rPr>
              <a:t>GPIOs</a:t>
            </a:r>
            <a:br>
              <a:rPr lang="en-GB" sz="4000" dirty="0" smtClean="0">
                <a:latin typeface="+mn-lt"/>
              </a:rPr>
            </a:br>
            <a:r>
              <a:rPr lang="en-GB" sz="4000" dirty="0" smtClean="0">
                <a:latin typeface="+mn-lt"/>
              </a:rPr>
              <a:t>(General Purpose Inputs/Outputs)</a:t>
            </a:r>
            <a:endParaRPr lang="en-GB" sz="4000" dirty="0"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116" y="2871623"/>
            <a:ext cx="5144218" cy="2353003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70844" y="1726953"/>
            <a:ext cx="8221362" cy="104942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GPIO </a:t>
            </a:r>
            <a:r>
              <a:rPr lang="en-US" dirty="0" smtClean="0"/>
              <a:t>Mode: Chọn cấu hình chân theo kiểu push/pull hoặc open drain: chân output chỉ có thể được kéo xuống mức thấp, khi đó cần trở kéo lên để có thể  đưa chân output lên mức cao. 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318059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844" y="239465"/>
            <a:ext cx="8795076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3. </a:t>
            </a:r>
            <a:r>
              <a:rPr lang="en-GB" sz="4000" dirty="0">
                <a:latin typeface="+mn-lt"/>
              </a:rPr>
              <a:t>Giới thiệu về </a:t>
            </a:r>
            <a:r>
              <a:rPr lang="en-GB" sz="4000" dirty="0" smtClean="0">
                <a:latin typeface="+mn-lt"/>
              </a:rPr>
              <a:t>GPIOs</a:t>
            </a:r>
            <a:br>
              <a:rPr lang="en-GB" sz="4000" dirty="0" smtClean="0">
                <a:latin typeface="+mn-lt"/>
              </a:rPr>
            </a:br>
            <a:r>
              <a:rPr lang="en-GB" sz="4000" dirty="0" smtClean="0">
                <a:latin typeface="+mn-lt"/>
              </a:rPr>
              <a:t>(General Purpose Inputs/Outputs)</a:t>
            </a:r>
            <a:endParaRPr lang="en-GB" sz="4000" dirty="0"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416" y="3090698"/>
            <a:ext cx="5144218" cy="2353003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70844" y="1565028"/>
            <a:ext cx="8221362" cy="1525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/>
              <a:t>GPIO </a:t>
            </a:r>
            <a:r>
              <a:rPr lang="en-US" sz="3000" dirty="0" smtClean="0"/>
              <a:t>Pull-up/Pull-down: Kéo chân output lên mức logic cao hoặc thấp bằng điện trở. Nếu dùng push/pull thì không cần quan tâm.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247962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844" y="239465"/>
            <a:ext cx="8682446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3. </a:t>
            </a:r>
            <a:r>
              <a:rPr lang="en-GB" sz="4000" dirty="0">
                <a:latin typeface="+mn-lt"/>
              </a:rPr>
              <a:t>Giới thiệu về </a:t>
            </a:r>
            <a:r>
              <a:rPr lang="en-GB" sz="4000" dirty="0" smtClean="0">
                <a:latin typeface="+mn-lt"/>
              </a:rPr>
              <a:t>GPIOs</a:t>
            </a:r>
            <a:br>
              <a:rPr lang="en-GB" sz="4000" dirty="0" smtClean="0">
                <a:latin typeface="+mn-lt"/>
              </a:rPr>
            </a:br>
            <a:r>
              <a:rPr lang="en-GB" sz="4000" dirty="0" smtClean="0">
                <a:latin typeface="+mn-lt"/>
              </a:rPr>
              <a:t>(General Purpose Inputs/Outputs)</a:t>
            </a:r>
            <a:endParaRPr lang="en-GB" sz="4000" dirty="0"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416" y="3090698"/>
            <a:ext cx="5144218" cy="2353003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70844" y="1565028"/>
            <a:ext cx="8221362" cy="1525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Maximum output </a:t>
            </a:r>
            <a:r>
              <a:rPr lang="en-US" dirty="0" smtClean="0"/>
              <a:t>speed: Chọn tốc độ bật tắt (toggle) lớn nhất của chân output. Vì ứng dụng của chúng ta là chớp tắt LED với tần số ~1Hz nên chỉ cần chọn Low.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57767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565" y="18404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+mn-lt"/>
              </a:rPr>
              <a:t>2</a:t>
            </a:r>
            <a:r>
              <a:rPr lang="en-GB" sz="4000" dirty="0" smtClean="0">
                <a:latin typeface="+mn-lt"/>
              </a:rPr>
              <a:t>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</a:t>
            </a:r>
            <a:r>
              <a:rPr lang="en-GB" sz="4000" dirty="0">
                <a:latin typeface="+mn-lt"/>
              </a:rPr>
              <a:t>điều khiển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361" y="1109355"/>
            <a:ext cx="5293529" cy="5764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000" b="1" dirty="0"/>
              <a:t>2</a:t>
            </a:r>
            <a:r>
              <a:rPr lang="en-GB" sz="3000" b="1" dirty="0" smtClean="0"/>
              <a:t>.1. Vi điều khiển có ở đâu???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44" y="2077704"/>
            <a:ext cx="1809441" cy="18094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259" y="1728107"/>
            <a:ext cx="2308860" cy="23088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148" y="1668781"/>
            <a:ext cx="2506979" cy="250697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65" y="3929458"/>
            <a:ext cx="2384865" cy="238486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235" y="4298068"/>
            <a:ext cx="2154907" cy="216388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683" y="4036967"/>
            <a:ext cx="2172498" cy="217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00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843" y="228600"/>
            <a:ext cx="8960539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3. </a:t>
            </a:r>
            <a:r>
              <a:rPr lang="en-GB" sz="4000" dirty="0">
                <a:latin typeface="+mn-lt"/>
              </a:rPr>
              <a:t>Giới thiệu về </a:t>
            </a:r>
            <a:r>
              <a:rPr lang="en-GB" sz="4000" dirty="0" smtClean="0">
                <a:latin typeface="+mn-lt"/>
              </a:rPr>
              <a:t>GPIOs</a:t>
            </a:r>
            <a:br>
              <a:rPr lang="en-GB" sz="4000" dirty="0" smtClean="0">
                <a:latin typeface="+mn-lt"/>
              </a:rPr>
            </a:br>
            <a:r>
              <a:rPr lang="en-GB" sz="4000" dirty="0" smtClean="0">
                <a:latin typeface="+mn-lt"/>
              </a:rPr>
              <a:t>(General Purpose Inputs/Outputs)</a:t>
            </a:r>
            <a:endParaRPr lang="en-GB" sz="4000" dirty="0"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645" y="2600326"/>
            <a:ext cx="6216289" cy="2843376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70844" y="1565028"/>
            <a:ext cx="8482656" cy="1525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/>
              <a:t>User </a:t>
            </a:r>
            <a:r>
              <a:rPr lang="en-US" sz="3000" dirty="0" smtClean="0"/>
              <a:t>Label: Đặt tên riêng cho chân output để thuận tiện hơn trong quá trình code (Code conventions).</a:t>
            </a:r>
            <a:endParaRPr lang="en-GB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2165869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322" y="1921907"/>
            <a:ext cx="7886700" cy="5695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0226" y="1525683"/>
            <a:ext cx="1853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OUTPUT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F609B3-DF91-456F-B691-B1F9E5BA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89" y="2548877"/>
            <a:ext cx="8733277" cy="2972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F85135-FEB1-4AD9-AD2E-8E707467A1C2}"/>
              </a:ext>
            </a:extLst>
          </p:cNvPr>
          <p:cNvSpPr txBox="1"/>
          <p:nvPr/>
        </p:nvSpPr>
        <p:spPr>
          <a:xfrm>
            <a:off x="315089" y="3026412"/>
            <a:ext cx="86033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 "/>
              </a:rPr>
              <a:t>Trong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đó</a:t>
            </a:r>
            <a:r>
              <a:rPr lang="en-US" dirty="0">
                <a:latin typeface="Times New Roman "/>
              </a:rPr>
              <a:t>:</a:t>
            </a:r>
          </a:p>
          <a:p>
            <a:endParaRPr lang="en-US" dirty="0">
              <a:latin typeface="Times New Roman "/>
            </a:endParaRPr>
          </a:p>
          <a:p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GPIOx</a:t>
            </a:r>
            <a:r>
              <a:rPr lang="en-US" dirty="0">
                <a:latin typeface="Consolas" panose="020B0609020204030204" pitchFamily="49" charset="0"/>
              </a:rPr>
              <a:t>: </a:t>
            </a:r>
            <a:r>
              <a:rPr lang="en-US" dirty="0" err="1">
                <a:latin typeface="Times New Roman "/>
              </a:rPr>
              <a:t>tên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của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chân</a:t>
            </a:r>
            <a:r>
              <a:rPr lang="en-US" dirty="0">
                <a:latin typeface="Times New Roman "/>
              </a:rPr>
              <a:t> vi </a:t>
            </a:r>
            <a:r>
              <a:rPr lang="en-US" dirty="0" err="1">
                <a:latin typeface="Times New Roman "/>
              </a:rPr>
              <a:t>điều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khiển</a:t>
            </a:r>
            <a:r>
              <a:rPr lang="en-US" dirty="0">
                <a:latin typeface="Times New Roman 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(GPIO</a:t>
            </a:r>
            <a:r>
              <a:rPr lang="en-US" b="1" dirty="0">
                <a:latin typeface="Consolas" panose="020B0609020204030204" pitchFamily="49" charset="0"/>
              </a:rPr>
              <a:t>A</a:t>
            </a:r>
            <a:r>
              <a:rPr lang="en-US" dirty="0">
                <a:latin typeface="Consolas" panose="020B0609020204030204" pitchFamily="49" charset="0"/>
              </a:rPr>
              <a:t>, GPIO</a:t>
            </a:r>
            <a:r>
              <a:rPr lang="en-US" b="1" dirty="0">
                <a:latin typeface="Consolas" panose="020B0609020204030204" pitchFamily="49" charset="0"/>
              </a:rPr>
              <a:t>B</a:t>
            </a:r>
            <a:r>
              <a:rPr lang="en-US" dirty="0">
                <a:latin typeface="Consolas" panose="020B0609020204030204" pitchFamily="49" charset="0"/>
              </a:rPr>
              <a:t>, GPIO</a:t>
            </a:r>
            <a:r>
              <a:rPr lang="en-US" b="1" dirty="0">
                <a:latin typeface="Consolas" panose="020B0609020204030204" pitchFamily="49" charset="0"/>
              </a:rPr>
              <a:t>C</a:t>
            </a:r>
            <a:r>
              <a:rPr lang="en-US" dirty="0">
                <a:latin typeface="Consolas" panose="020B0609020204030204" pitchFamily="49" charset="0"/>
              </a:rPr>
              <a:t>, GPIO</a:t>
            </a:r>
            <a:r>
              <a:rPr lang="en-US" b="1" dirty="0">
                <a:latin typeface="Consolas" panose="020B0609020204030204" pitchFamily="49" charset="0"/>
              </a:rPr>
              <a:t>D,</a:t>
            </a:r>
            <a:r>
              <a:rPr lang="en-US" dirty="0">
                <a:latin typeface="Consolas" panose="020B0609020204030204" pitchFamily="49" charset="0"/>
              </a:rPr>
              <a:t>..)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GPIO_Pin</a:t>
            </a:r>
            <a:r>
              <a:rPr lang="en-US" dirty="0">
                <a:latin typeface="Consolas" panose="020B0609020204030204" pitchFamily="49" charset="0"/>
              </a:rPr>
              <a:t>: </a:t>
            </a:r>
            <a:r>
              <a:rPr lang="en-US" dirty="0" err="1">
                <a:latin typeface="Times New Roman "/>
              </a:rPr>
              <a:t>số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thứ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tự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của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chân</a:t>
            </a:r>
            <a:r>
              <a:rPr lang="en-US" dirty="0">
                <a:latin typeface="Times New Roman 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(GPIO_Pin_</a:t>
            </a:r>
            <a:r>
              <a:rPr lang="en-US" b="1" dirty="0">
                <a:latin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</a:rPr>
              <a:t>, GPIO_Pin_</a:t>
            </a:r>
            <a:r>
              <a:rPr lang="en-US" b="1" dirty="0">
                <a:latin typeface="Consolas" panose="020B0609020204030204" pitchFamily="49" charset="0"/>
              </a:rPr>
              <a:t>2</a:t>
            </a:r>
            <a:r>
              <a:rPr lang="en-US" dirty="0">
                <a:latin typeface="Consolas" panose="020B0609020204030204" pitchFamily="49" charset="0"/>
              </a:rPr>
              <a:t>,…)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PinState</a:t>
            </a:r>
            <a:r>
              <a:rPr lang="en-US" dirty="0">
                <a:latin typeface="Consolas" panose="020B0609020204030204" pitchFamily="49" charset="0"/>
              </a:rPr>
              <a:t>: </a:t>
            </a:r>
            <a:r>
              <a:rPr lang="en-US" dirty="0" err="1">
                <a:latin typeface="Times New Roman "/>
              </a:rPr>
              <a:t>trạng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thái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của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chân</a:t>
            </a:r>
            <a:r>
              <a:rPr lang="en-US" dirty="0">
                <a:latin typeface="Times New Roman "/>
              </a:rPr>
              <a:t> vi </a:t>
            </a:r>
            <a:r>
              <a:rPr lang="en-US" dirty="0" err="1">
                <a:latin typeface="Times New Roman "/>
              </a:rPr>
              <a:t>điều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khiển</a:t>
            </a:r>
            <a:r>
              <a:rPr lang="en-US" dirty="0">
                <a:latin typeface="Times New Roman 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(Reset = </a:t>
            </a:r>
            <a:r>
              <a:rPr lang="en-US" b="1" dirty="0">
                <a:latin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</a:rPr>
              <a:t> ; Set = </a:t>
            </a:r>
            <a:r>
              <a:rPr lang="en-US" b="1" dirty="0">
                <a:latin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</a:rPr>
              <a:t>)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ADEF82-12B2-4AA2-AFBA-F308FCCCDA8F}"/>
              </a:ext>
            </a:extLst>
          </p:cNvPr>
          <p:cNvSpPr txBox="1"/>
          <p:nvPr/>
        </p:nvSpPr>
        <p:spPr>
          <a:xfrm>
            <a:off x="184322" y="144574"/>
            <a:ext cx="963023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  <a:ea typeface="+mj-ea"/>
                <a:cs typeface="+mj-cs"/>
              </a:rPr>
              <a:t>3.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Giới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thiệu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</a:t>
            </a:r>
            <a:r>
              <a:rPr lang="en-GB" sz="4000" b="1" dirty="0" err="1">
                <a:solidFill>
                  <a:prstClr val="black"/>
                </a:solidFill>
                <a:ea typeface="+mj-ea"/>
                <a:cs typeface="+mj-cs"/>
              </a:rPr>
              <a:t>về</a:t>
            </a: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 GPIOs</a:t>
            </a:r>
            <a:b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</a:br>
            <a:r>
              <a:rPr lang="en-GB" sz="4000" b="1" dirty="0">
                <a:solidFill>
                  <a:prstClr val="black"/>
                </a:solidFill>
                <a:ea typeface="+mj-ea"/>
                <a:cs typeface="+mj-cs"/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94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319" y="338615"/>
            <a:ext cx="9091984" cy="1325563"/>
          </a:xfrm>
        </p:spPr>
        <p:txBody>
          <a:bodyPr>
            <a:normAutofit/>
          </a:bodyPr>
          <a:lstStyle/>
          <a:p>
            <a:r>
              <a:rPr lang="en-GB" dirty="0" smtClean="0">
                <a:solidFill>
                  <a:prstClr val="black"/>
                </a:solidFill>
                <a:latin typeface="+mn-lt"/>
              </a:rPr>
              <a:t>3.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Giới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thiệu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về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GPIOs</a:t>
            </a:r>
            <a:br>
              <a:rPr lang="en-GB" dirty="0">
                <a:solidFill>
                  <a:prstClr val="black"/>
                </a:solidFill>
                <a:latin typeface="+mn-lt"/>
              </a:rPr>
            </a:br>
            <a:r>
              <a:rPr lang="en-GB" dirty="0">
                <a:solidFill>
                  <a:prstClr val="black"/>
                </a:solidFill>
                <a:latin typeface="+mn-lt"/>
              </a:rPr>
              <a:t>(General Purpose Inputs/Outputs)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19" y="1618121"/>
            <a:ext cx="8221362" cy="4486272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endParaRPr lang="en-GB" sz="3000" b="1" dirty="0" smtClean="0"/>
          </a:p>
          <a:p>
            <a:pPr marL="514350" indent="-514350">
              <a:buAutoNum type="arabicPeriod"/>
            </a:pPr>
            <a:endParaRPr lang="en-GB" sz="30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19" y="1952626"/>
            <a:ext cx="7339693" cy="320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4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319" y="338615"/>
            <a:ext cx="9091984" cy="1325563"/>
          </a:xfrm>
        </p:spPr>
        <p:txBody>
          <a:bodyPr>
            <a:normAutofit/>
          </a:bodyPr>
          <a:lstStyle/>
          <a:p>
            <a:r>
              <a:rPr lang="en-GB" dirty="0" smtClean="0">
                <a:solidFill>
                  <a:prstClr val="black"/>
                </a:solidFill>
                <a:latin typeface="+mn-lt"/>
              </a:rPr>
              <a:t>3.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Giới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thiệu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về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GPIOs</a:t>
            </a:r>
            <a:br>
              <a:rPr lang="en-GB" dirty="0">
                <a:solidFill>
                  <a:prstClr val="black"/>
                </a:solidFill>
                <a:latin typeface="+mn-lt"/>
              </a:rPr>
            </a:br>
            <a:r>
              <a:rPr lang="en-GB" dirty="0">
                <a:solidFill>
                  <a:prstClr val="black"/>
                </a:solidFill>
                <a:latin typeface="+mn-lt"/>
              </a:rPr>
              <a:t>(General Purpose Inputs/Outputs)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19" y="1618121"/>
            <a:ext cx="8221362" cy="4486272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endParaRPr lang="en-GB" sz="3000" b="1" dirty="0" smtClean="0"/>
          </a:p>
          <a:p>
            <a:pPr marL="514350" indent="-514350">
              <a:buAutoNum type="arabicPeriod"/>
            </a:pPr>
            <a:endParaRPr lang="en-GB" sz="3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90226" y="1525683"/>
            <a:ext cx="18531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20201023_21222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8028" y="2293620"/>
            <a:ext cx="2058351" cy="365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6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378584" y="1508998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9AC38D-EB9C-43B8-8AD0-DB7188EBDD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10" y="1978297"/>
            <a:ext cx="7820792" cy="43991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E0657FF-6A83-4B79-B20F-DEC9A4E6C5AF}"/>
              </a:ext>
            </a:extLst>
          </p:cNvPr>
          <p:cNvSpPr/>
          <p:nvPr/>
        </p:nvSpPr>
        <p:spPr>
          <a:xfrm>
            <a:off x="2048256" y="2065383"/>
            <a:ext cx="195072" cy="1357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01F3B8-8365-48AC-9377-E5D3C9F09DB7}"/>
              </a:ext>
            </a:extLst>
          </p:cNvPr>
          <p:cNvSpPr/>
          <p:nvPr/>
        </p:nvSpPr>
        <p:spPr>
          <a:xfrm>
            <a:off x="2048256" y="3039291"/>
            <a:ext cx="1401064" cy="1567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16FCB9-A077-477F-8EE0-1ED1E54A1A0B}"/>
              </a:ext>
            </a:extLst>
          </p:cNvPr>
          <p:cNvSpPr txBox="1"/>
          <p:nvPr/>
        </p:nvSpPr>
        <p:spPr>
          <a:xfrm>
            <a:off x="2243328" y="1917807"/>
            <a:ext cx="432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4C238C-7147-46F6-84EC-093D24658494}"/>
              </a:ext>
            </a:extLst>
          </p:cNvPr>
          <p:cNvSpPr txBox="1"/>
          <p:nvPr/>
        </p:nvSpPr>
        <p:spPr>
          <a:xfrm>
            <a:off x="1633728" y="2996180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63AE8-273A-4D18-95E4-66AF9979ABA2}"/>
              </a:ext>
            </a:extLst>
          </p:cNvPr>
          <p:cNvSpPr txBox="1"/>
          <p:nvPr/>
        </p:nvSpPr>
        <p:spPr>
          <a:xfrm>
            <a:off x="4529328" y="2873070"/>
            <a:ext cx="3127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nạp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board,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2734D7-37C4-4BFC-B87B-ADB5C122D88B}"/>
              </a:ext>
            </a:extLst>
          </p:cNvPr>
          <p:cNvSpPr txBox="1"/>
          <p:nvPr/>
        </p:nvSpPr>
        <p:spPr>
          <a:xfrm>
            <a:off x="430110" y="169980"/>
            <a:ext cx="883615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63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428262" y="1493906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F16367-0F98-405A-B2EB-F3E1B1A961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37" y="1979854"/>
            <a:ext cx="7801337" cy="43882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0D2EDE3-E256-40A0-ABCB-538BED355F3A}"/>
              </a:ext>
            </a:extLst>
          </p:cNvPr>
          <p:cNvSpPr/>
          <p:nvPr/>
        </p:nvSpPr>
        <p:spPr>
          <a:xfrm>
            <a:off x="4968240" y="5286024"/>
            <a:ext cx="542544" cy="1889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FA6A18-97CD-4AF3-AFA8-793022C20800}"/>
              </a:ext>
            </a:extLst>
          </p:cNvPr>
          <p:cNvSpPr txBox="1"/>
          <p:nvPr/>
        </p:nvSpPr>
        <p:spPr>
          <a:xfrm>
            <a:off x="4669536" y="5259556"/>
            <a:ext cx="5974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AADFE5-4474-4D7F-B51E-5ECC1E06F0A4}"/>
              </a:ext>
            </a:extLst>
          </p:cNvPr>
          <p:cNvSpPr txBox="1"/>
          <p:nvPr/>
        </p:nvSpPr>
        <p:spPr>
          <a:xfrm>
            <a:off x="522269" y="170467"/>
            <a:ext cx="99770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</a:t>
            </a:r>
            <a:r>
              <a:rPr lang="en-GB" sz="4000" b="1" dirty="0" smtClean="0">
                <a:solidFill>
                  <a:prstClr val="black"/>
                </a:solidFill>
              </a:rPr>
              <a:t>Inputs/Outputs)</a:t>
            </a:r>
            <a:endParaRPr lang="en-US" sz="4000" b="1" dirty="0">
              <a:solidFill>
                <a:srgbClr val="5B9BD5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10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3"/>
          <p:cNvSpPr txBox="1">
            <a:spLocks/>
          </p:cNvSpPr>
          <p:nvPr/>
        </p:nvSpPr>
        <p:spPr>
          <a:xfrm>
            <a:off x="550273" y="1802673"/>
            <a:ext cx="3873681" cy="1471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3774" y="2366460"/>
            <a:ext cx="4221875" cy="3564077"/>
          </a:xfrm>
          <a:prstGeom prst="rect">
            <a:avLst/>
          </a:prstGeom>
        </p:spPr>
      </p:pic>
      <p:sp>
        <p:nvSpPr>
          <p:cNvPr id="17" name="Content Placeholder 3"/>
          <p:cNvSpPr txBox="1">
            <a:spLocks/>
          </p:cNvSpPr>
          <p:nvPr/>
        </p:nvSpPr>
        <p:spPr>
          <a:xfrm>
            <a:off x="425373" y="3554803"/>
            <a:ext cx="4613039" cy="42934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3V3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UAB  ≈ 0V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B≈A≈3V3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3013" y="1876398"/>
            <a:ext cx="1853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53EC11-B8DC-4192-B556-AFBFDAA1A57E}"/>
              </a:ext>
            </a:extLst>
          </p:cNvPr>
          <p:cNvSpPr txBox="1"/>
          <p:nvPr/>
        </p:nvSpPr>
        <p:spPr>
          <a:xfrm>
            <a:off x="425372" y="165748"/>
            <a:ext cx="886667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184976"/>
      </p:ext>
    </p:extLst>
  </p:cSld>
  <p:clrMapOvr>
    <a:masterClrMapping/>
  </p:clrMapOvr>
  <p:transition>
    <p:push dir="u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57" t="11019" r="1487" b="5294"/>
          <a:stretch/>
        </p:blipFill>
        <p:spPr>
          <a:xfrm>
            <a:off x="1177160" y="1701687"/>
            <a:ext cx="6789679" cy="3048000"/>
          </a:xfrm>
          <a:prstGeom prst="rect">
            <a:avLst/>
          </a:prstGeom>
        </p:spPr>
      </p:pic>
      <p:sp>
        <p:nvSpPr>
          <p:cNvPr id="5" name="Content Placeholder 3"/>
          <p:cNvSpPr txBox="1">
            <a:spLocks/>
          </p:cNvSpPr>
          <p:nvPr/>
        </p:nvSpPr>
        <p:spPr>
          <a:xfrm>
            <a:off x="628650" y="4833256"/>
            <a:ext cx="7886700" cy="1471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viar Dreams" panose="020B04020202040205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167" y="1570221"/>
            <a:ext cx="1853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1F4988-E4F2-414D-982D-20817E918FF1}"/>
              </a:ext>
            </a:extLst>
          </p:cNvPr>
          <p:cNvSpPr txBox="1"/>
          <p:nvPr/>
        </p:nvSpPr>
        <p:spPr>
          <a:xfrm>
            <a:off x="177166" y="248458"/>
            <a:ext cx="1034278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286151"/>
      </p:ext>
    </p:extLst>
  </p:cSld>
  <p:clrMapOvr>
    <a:masterClrMapping/>
  </p:clrMapOvr>
  <p:transition spd="med">
    <p:push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512" y="2081430"/>
            <a:ext cx="7886700" cy="606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84512" y="1500684"/>
            <a:ext cx="1853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INPUT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755FE3-7CC8-4951-A163-733A5BB92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12" y="2840945"/>
            <a:ext cx="7713821" cy="3357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14B4190-6BA4-4EE0-938B-91FCE31069D6}"/>
              </a:ext>
            </a:extLst>
          </p:cNvPr>
          <p:cNvSpPr txBox="1"/>
          <p:nvPr/>
        </p:nvSpPr>
        <p:spPr>
          <a:xfrm>
            <a:off x="584512" y="3429000"/>
            <a:ext cx="7625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 "/>
              </a:rPr>
              <a:t>Trong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đó</a:t>
            </a:r>
            <a:r>
              <a:rPr lang="en-US" dirty="0">
                <a:latin typeface="Times New Roman "/>
              </a:rPr>
              <a:t> 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GPIOx</a:t>
            </a:r>
            <a:r>
              <a:rPr lang="en-US" dirty="0"/>
              <a:t>: </a:t>
            </a:r>
            <a:r>
              <a:rPr lang="en-US" dirty="0" err="1">
                <a:latin typeface="Times New Roman "/>
              </a:rPr>
              <a:t>tên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của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chân</a:t>
            </a:r>
            <a:r>
              <a:rPr lang="en-US" dirty="0">
                <a:latin typeface="Times New Roman "/>
              </a:rPr>
              <a:t> vi </a:t>
            </a:r>
            <a:r>
              <a:rPr lang="en-US" dirty="0" err="1">
                <a:latin typeface="Times New Roman "/>
              </a:rPr>
              <a:t>điều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khiển</a:t>
            </a:r>
            <a:r>
              <a:rPr lang="en-US" dirty="0">
                <a:latin typeface="Times New Roman 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(GPIO</a:t>
            </a:r>
            <a:r>
              <a:rPr lang="en-US" b="1" dirty="0">
                <a:latin typeface="Consolas" panose="020B0609020204030204" pitchFamily="49" charset="0"/>
              </a:rPr>
              <a:t>A</a:t>
            </a:r>
            <a:r>
              <a:rPr lang="en-US" dirty="0">
                <a:latin typeface="Consolas" panose="020B0609020204030204" pitchFamily="49" charset="0"/>
              </a:rPr>
              <a:t>, GPIO</a:t>
            </a:r>
            <a:r>
              <a:rPr lang="en-US" b="1" dirty="0">
                <a:latin typeface="Consolas" panose="020B0609020204030204" pitchFamily="49" charset="0"/>
              </a:rPr>
              <a:t>B</a:t>
            </a:r>
            <a:r>
              <a:rPr lang="en-US" dirty="0">
                <a:latin typeface="Consolas" panose="020B0609020204030204" pitchFamily="49" charset="0"/>
              </a:rPr>
              <a:t>, GPIO</a:t>
            </a:r>
            <a:r>
              <a:rPr lang="en-US" b="1" dirty="0">
                <a:latin typeface="Consolas" panose="020B0609020204030204" pitchFamily="49" charset="0"/>
              </a:rPr>
              <a:t>C</a:t>
            </a:r>
            <a:r>
              <a:rPr lang="en-US" dirty="0">
                <a:latin typeface="Consolas" panose="020B0609020204030204" pitchFamily="49" charset="0"/>
              </a:rPr>
              <a:t>, GPIO</a:t>
            </a:r>
            <a:r>
              <a:rPr lang="en-US" b="1" dirty="0">
                <a:latin typeface="Consolas" panose="020B0609020204030204" pitchFamily="49" charset="0"/>
              </a:rPr>
              <a:t>D,</a:t>
            </a:r>
            <a:r>
              <a:rPr lang="en-US" dirty="0">
                <a:latin typeface="Consolas" panose="020B0609020204030204" pitchFamily="49" charset="0"/>
              </a:rPr>
              <a:t>..)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GPIO_Pin</a:t>
            </a:r>
            <a:r>
              <a:rPr lang="en-US" dirty="0">
                <a:latin typeface="Consolas" panose="020B0609020204030204" pitchFamily="49" charset="0"/>
              </a:rPr>
              <a:t>: </a:t>
            </a:r>
            <a:r>
              <a:rPr lang="en-US" dirty="0" err="1">
                <a:latin typeface="Times New Roman "/>
              </a:rPr>
              <a:t>số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thứ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tự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của</a:t>
            </a:r>
            <a:r>
              <a:rPr lang="en-US" dirty="0">
                <a:latin typeface="Times New Roman "/>
              </a:rPr>
              <a:t> </a:t>
            </a:r>
            <a:r>
              <a:rPr lang="en-US" dirty="0" err="1">
                <a:latin typeface="Times New Roman "/>
              </a:rPr>
              <a:t>chân</a:t>
            </a:r>
            <a:r>
              <a:rPr lang="en-US" dirty="0">
                <a:latin typeface="Times New Roman 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(GPIO_Pin_</a:t>
            </a:r>
            <a:r>
              <a:rPr lang="en-US" b="1" dirty="0">
                <a:latin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</a:rPr>
              <a:t>, GPIO_Pin_</a:t>
            </a:r>
            <a:r>
              <a:rPr lang="en-US" b="1" dirty="0">
                <a:latin typeface="Consolas" panose="020B0609020204030204" pitchFamily="49" charset="0"/>
              </a:rPr>
              <a:t>2</a:t>
            </a:r>
            <a:r>
              <a:rPr lang="en-US" dirty="0">
                <a:latin typeface="Consolas" panose="020B0609020204030204" pitchFamily="49" charset="0"/>
              </a:rPr>
              <a:t>,…)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11B644-A267-43AC-ABDE-85654D19F906}"/>
              </a:ext>
            </a:extLst>
          </p:cNvPr>
          <p:cNvSpPr txBox="1"/>
          <p:nvPr/>
        </p:nvSpPr>
        <p:spPr>
          <a:xfrm>
            <a:off x="177165" y="248458"/>
            <a:ext cx="983769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433629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prstClr val="black"/>
                </a:solidFill>
                <a:latin typeface="+mn-lt"/>
              </a:rPr>
              <a:t>3.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Giới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thiệu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về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GPIOs</a:t>
            </a:r>
            <a:br>
              <a:rPr lang="en-GB" dirty="0">
                <a:solidFill>
                  <a:prstClr val="black"/>
                </a:solidFill>
                <a:latin typeface="+mn-lt"/>
              </a:rPr>
            </a:br>
            <a:r>
              <a:rPr lang="en-GB" dirty="0">
                <a:solidFill>
                  <a:prstClr val="black"/>
                </a:solidFill>
                <a:latin typeface="+mn-lt"/>
              </a:rPr>
              <a:t>(General Purpose Inputs/Outputs)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lắp</a:t>
            </a:r>
            <a:r>
              <a:rPr lang="en-US" dirty="0" smtClean="0"/>
              <a:t> </a:t>
            </a:r>
            <a:r>
              <a:rPr lang="en-US" dirty="0" err="1" smtClean="0"/>
              <a:t>mạch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365" y="2492693"/>
            <a:ext cx="7259955" cy="310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147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319" y="18935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</a:t>
            </a:r>
            <a:r>
              <a:rPr lang="en-GB" sz="4000" dirty="0">
                <a:latin typeface="+mn-lt"/>
              </a:rPr>
              <a:t>điều khiển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19" y="1056278"/>
            <a:ext cx="5964648" cy="5764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000" b="1" dirty="0" smtClean="0"/>
              <a:t>2.1. Vi điều khiển có ở đâu???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023" y="2258366"/>
            <a:ext cx="3999888" cy="39998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876" y="2130754"/>
            <a:ext cx="3424654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51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86BAE4-2776-48BC-AAA9-B864EB26618E}"/>
              </a:ext>
            </a:extLst>
          </p:cNvPr>
          <p:cNvSpPr txBox="1"/>
          <p:nvPr/>
        </p:nvSpPr>
        <p:spPr>
          <a:xfrm>
            <a:off x="357051" y="240068"/>
            <a:ext cx="959684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428263" y="1480589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AD3AA3-B47C-4BB4-8609-F18BB40095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98" y="1896087"/>
            <a:ext cx="7798443" cy="4386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CF850BE-FADE-4B4E-843E-2BFCBC56C1FC}"/>
              </a:ext>
            </a:extLst>
          </p:cNvPr>
          <p:cNvSpPr/>
          <p:nvPr/>
        </p:nvSpPr>
        <p:spPr>
          <a:xfrm>
            <a:off x="3870960" y="4153942"/>
            <a:ext cx="469546" cy="680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D31CFF-83F3-4934-94AC-6AB13BB63F62}"/>
              </a:ext>
            </a:extLst>
          </p:cNvPr>
          <p:cNvSpPr txBox="1"/>
          <p:nvPr/>
        </p:nvSpPr>
        <p:spPr>
          <a:xfrm>
            <a:off x="3439160" y="4114288"/>
            <a:ext cx="2133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DC752C-970B-47AE-B9DC-7BF9A3A9710B}"/>
              </a:ext>
            </a:extLst>
          </p:cNvPr>
          <p:cNvSpPr txBox="1"/>
          <p:nvPr/>
        </p:nvSpPr>
        <p:spPr>
          <a:xfrm>
            <a:off x="2748280" y="3692277"/>
            <a:ext cx="138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GPIO_INPUT </a:t>
            </a:r>
          </a:p>
        </p:txBody>
      </p:sp>
    </p:spTree>
    <p:extLst>
      <p:ext uri="{BB962C8B-B14F-4D97-AF65-F5344CB8AC3E}">
        <p14:creationId xmlns:p14="http://schemas.microsoft.com/office/powerpoint/2010/main" val="4201950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86BAE4-2776-48BC-AAA9-B864EB26618E}"/>
              </a:ext>
            </a:extLst>
          </p:cNvPr>
          <p:cNvSpPr txBox="1"/>
          <p:nvPr/>
        </p:nvSpPr>
        <p:spPr>
          <a:xfrm>
            <a:off x="166560" y="242417"/>
            <a:ext cx="956201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>
                <a:solidFill>
                  <a:prstClr val="black"/>
                </a:solidFill>
              </a:rPr>
              <a:t>(General Purpose Inputs/Outputs)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C46DD4-9958-493B-9556-37DCE9A2AFBE}"/>
              </a:ext>
            </a:extLst>
          </p:cNvPr>
          <p:cNvSpPr txBox="1"/>
          <p:nvPr/>
        </p:nvSpPr>
        <p:spPr>
          <a:xfrm>
            <a:off x="380720" y="1556508"/>
            <a:ext cx="39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Cách</a:t>
            </a:r>
            <a:r>
              <a:rPr lang="en-US" b="1" dirty="0"/>
              <a:t> Setup GPIO </a:t>
            </a:r>
            <a:r>
              <a:rPr lang="en-US" b="1" dirty="0" err="1"/>
              <a:t>trên</a:t>
            </a:r>
            <a:r>
              <a:rPr lang="en-US" b="1" dirty="0"/>
              <a:t> stm32IDE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3F734B-6ADC-4CDD-8258-2B54182B08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25" y="2038654"/>
            <a:ext cx="7723762" cy="43446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D2BB1B-17C5-4D1C-B7F2-FAD8B1CF3EE7}"/>
              </a:ext>
            </a:extLst>
          </p:cNvPr>
          <p:cNvSpPr/>
          <p:nvPr/>
        </p:nvSpPr>
        <p:spPr>
          <a:xfrm>
            <a:off x="3733446" y="5060793"/>
            <a:ext cx="1214120" cy="1879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49FEA0-259F-4CEB-8E77-AB75FF3D91D1}"/>
              </a:ext>
            </a:extLst>
          </p:cNvPr>
          <p:cNvSpPr txBox="1"/>
          <p:nvPr/>
        </p:nvSpPr>
        <p:spPr>
          <a:xfrm>
            <a:off x="3489960" y="5033309"/>
            <a:ext cx="152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CE55B0-DF8E-457D-BBA6-945A8FA7C7B0}"/>
              </a:ext>
            </a:extLst>
          </p:cNvPr>
          <p:cNvSpPr txBox="1"/>
          <p:nvPr/>
        </p:nvSpPr>
        <p:spPr>
          <a:xfrm>
            <a:off x="3489960" y="4358055"/>
            <a:ext cx="1457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Pull up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Pull down</a:t>
            </a:r>
          </a:p>
        </p:txBody>
      </p:sp>
    </p:spTree>
    <p:extLst>
      <p:ext uri="{BB962C8B-B14F-4D97-AF65-F5344CB8AC3E}">
        <p14:creationId xmlns:p14="http://schemas.microsoft.com/office/powerpoint/2010/main" val="2270621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822011"/>
            <a:ext cx="8778240" cy="1025250"/>
          </a:xfrm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prstClr val="black"/>
                </a:solidFill>
                <a:latin typeface="+mn-lt"/>
              </a:rPr>
              <a:t>3.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Giới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thiệu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+mn-lt"/>
              </a:rPr>
              <a:t>về</a:t>
            </a:r>
            <a:r>
              <a:rPr lang="en-GB" dirty="0">
                <a:solidFill>
                  <a:prstClr val="black"/>
                </a:solidFill>
                <a:latin typeface="+mn-lt"/>
              </a:rPr>
              <a:t> GPIOs</a:t>
            </a:r>
            <a:br>
              <a:rPr lang="en-GB" dirty="0">
                <a:solidFill>
                  <a:prstClr val="black"/>
                </a:solidFill>
                <a:latin typeface="+mn-lt"/>
              </a:rPr>
            </a:br>
            <a:r>
              <a:rPr lang="en-GB" dirty="0">
                <a:solidFill>
                  <a:prstClr val="black"/>
                </a:solidFill>
                <a:latin typeface="+mn-lt"/>
              </a:rPr>
              <a:t>(General Purpose Inputs/Outputs)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/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 err="1" smtClean="0"/>
              <a:t>mẫu</a:t>
            </a:r>
            <a:r>
              <a:rPr lang="en-US" dirty="0" smtClean="0"/>
              <a:t> </a:t>
            </a:r>
            <a:r>
              <a:rPr lang="en-US" dirty="0" err="1" smtClean="0"/>
              <a:t>đọc</a:t>
            </a:r>
            <a:r>
              <a:rPr lang="en-US" dirty="0"/>
              <a:t> </a:t>
            </a:r>
            <a:r>
              <a:rPr lang="en-US" dirty="0" err="1" smtClean="0"/>
              <a:t>trạng</a:t>
            </a:r>
            <a:r>
              <a:rPr lang="en-US" dirty="0" smtClean="0"/>
              <a:t> </a:t>
            </a:r>
            <a:r>
              <a:rPr lang="en-US" dirty="0" err="1" smtClean="0"/>
              <a:t>thái</a:t>
            </a:r>
            <a:r>
              <a:rPr lang="en-US" dirty="0" smtClean="0"/>
              <a:t> </a:t>
            </a:r>
            <a:r>
              <a:rPr lang="en-US" dirty="0" err="1" smtClean="0"/>
              <a:t>chân</a:t>
            </a:r>
            <a:r>
              <a:rPr lang="en-US" dirty="0" smtClean="0"/>
              <a:t> PA0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nháy</a:t>
            </a:r>
            <a:r>
              <a:rPr lang="en-US" dirty="0" smtClean="0"/>
              <a:t> led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431" y="2575288"/>
            <a:ext cx="678180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241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62522"/>
            <a:ext cx="8698230" cy="1325563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prstClr val="black"/>
                </a:solidFill>
              </a:rPr>
              <a:t>3. </a:t>
            </a:r>
            <a:r>
              <a:rPr lang="en-GB" dirty="0" err="1">
                <a:solidFill>
                  <a:prstClr val="black"/>
                </a:solidFill>
              </a:rPr>
              <a:t>Giới</a:t>
            </a:r>
            <a:r>
              <a:rPr lang="en-GB" dirty="0">
                <a:solidFill>
                  <a:prstClr val="black"/>
                </a:solidFill>
              </a:rPr>
              <a:t> </a:t>
            </a:r>
            <a:r>
              <a:rPr lang="en-GB" dirty="0" err="1">
                <a:solidFill>
                  <a:prstClr val="black"/>
                </a:solidFill>
              </a:rPr>
              <a:t>thiệu</a:t>
            </a:r>
            <a:r>
              <a:rPr lang="en-GB" dirty="0">
                <a:solidFill>
                  <a:prstClr val="black"/>
                </a:solidFill>
              </a:rPr>
              <a:t> </a:t>
            </a:r>
            <a:r>
              <a:rPr lang="en-GB" dirty="0" err="1">
                <a:solidFill>
                  <a:prstClr val="black"/>
                </a:solidFill>
              </a:rPr>
              <a:t>về</a:t>
            </a:r>
            <a:r>
              <a:rPr lang="en-GB" dirty="0">
                <a:solidFill>
                  <a:prstClr val="black"/>
                </a:solidFill>
              </a:rPr>
              <a:t> GPIOs</a:t>
            </a:r>
            <a:br>
              <a:rPr lang="en-GB" dirty="0">
                <a:solidFill>
                  <a:prstClr val="black"/>
                </a:solidFill>
              </a:rPr>
            </a:br>
            <a:r>
              <a:rPr lang="en-GB" dirty="0">
                <a:solidFill>
                  <a:prstClr val="black"/>
                </a:solidFill>
              </a:rPr>
              <a:t>(General Purpose Inputs/Outputs)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r>
              <a:rPr lang="en-US" dirty="0" smtClean="0"/>
              <a:t> </a:t>
            </a:r>
            <a:r>
              <a:rPr lang="en-US" dirty="0" err="1" smtClean="0"/>
              <a:t>thu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:</a:t>
            </a:r>
          </a:p>
          <a:p>
            <a:endParaRPr lang="en-US" dirty="0"/>
          </a:p>
        </p:txBody>
      </p:sp>
      <p:pic>
        <p:nvPicPr>
          <p:cNvPr id="4" name="20201023_17253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3192" y="2424793"/>
            <a:ext cx="6077616" cy="341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43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0148" y="1882503"/>
            <a:ext cx="6623704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FCAC1E-D581-44E4-A5C8-0CD3BDC1273F}"/>
              </a:ext>
            </a:extLst>
          </p:cNvPr>
          <p:cNvSpPr txBox="1"/>
          <p:nvPr/>
        </p:nvSpPr>
        <p:spPr>
          <a:xfrm>
            <a:off x="343262" y="1427648"/>
            <a:ext cx="301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 "/>
              </a:rPr>
              <a:t>Sơ</a:t>
            </a:r>
            <a:r>
              <a:rPr lang="en-US" b="1" dirty="0">
                <a:latin typeface="Times New Roman "/>
              </a:rPr>
              <a:t> </a:t>
            </a:r>
            <a:r>
              <a:rPr lang="en-US" b="1" dirty="0" err="1">
                <a:latin typeface="Times New Roman "/>
              </a:rPr>
              <a:t>đồ</a:t>
            </a:r>
            <a:r>
              <a:rPr lang="en-US" b="1" dirty="0">
                <a:latin typeface="Times New Roman "/>
              </a:rPr>
              <a:t> </a:t>
            </a:r>
            <a:r>
              <a:rPr lang="en-US" b="1" dirty="0" err="1">
                <a:latin typeface="Times New Roman "/>
              </a:rPr>
              <a:t>cắm</a:t>
            </a:r>
            <a:r>
              <a:rPr lang="en-US" b="1" dirty="0">
                <a:latin typeface="Times New Roman "/>
              </a:rPr>
              <a:t> board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9C1ACC-D6FD-45E7-B3C9-680899EBDF75}"/>
              </a:ext>
            </a:extLst>
          </p:cNvPr>
          <p:cNvSpPr txBox="1"/>
          <p:nvPr/>
        </p:nvSpPr>
        <p:spPr>
          <a:xfrm>
            <a:off x="343262" y="204322"/>
            <a:ext cx="873170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 smtClean="0">
                <a:solidFill>
                  <a:prstClr val="black"/>
                </a:solidFill>
              </a:rPr>
              <a:t>3. </a:t>
            </a:r>
            <a:r>
              <a:rPr lang="en-GB" sz="4000" b="1" dirty="0" err="1">
                <a:solidFill>
                  <a:prstClr val="black"/>
                </a:solidFill>
              </a:rPr>
              <a:t>Giới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thiệu</a:t>
            </a:r>
            <a:r>
              <a:rPr lang="en-GB" sz="4000" b="1" dirty="0">
                <a:solidFill>
                  <a:prstClr val="black"/>
                </a:solidFill>
              </a:rPr>
              <a:t> </a:t>
            </a:r>
            <a:r>
              <a:rPr lang="en-GB" sz="4000" b="1" dirty="0" err="1">
                <a:solidFill>
                  <a:prstClr val="black"/>
                </a:solidFill>
              </a:rPr>
              <a:t>về</a:t>
            </a:r>
            <a:r>
              <a:rPr lang="en-GB" sz="4000" b="1" dirty="0">
                <a:solidFill>
                  <a:prstClr val="black"/>
                </a:solidFill>
              </a:rPr>
              <a:t> GPIOs</a:t>
            </a:r>
            <a:br>
              <a:rPr lang="en-GB" sz="4000" b="1" dirty="0">
                <a:solidFill>
                  <a:prstClr val="black"/>
                </a:solidFill>
              </a:rPr>
            </a:br>
            <a:r>
              <a:rPr lang="en-GB" sz="4000" b="1" dirty="0" smtClean="0">
                <a:solidFill>
                  <a:prstClr val="black"/>
                </a:solidFill>
              </a:rPr>
              <a:t>(General Purpose </a:t>
            </a:r>
            <a:r>
              <a:rPr lang="en-GB" sz="4000" b="1" dirty="0">
                <a:solidFill>
                  <a:prstClr val="black"/>
                </a:solidFill>
              </a:rPr>
              <a:t>Inputs/Outputs)</a:t>
            </a:r>
            <a:r>
              <a:rPr lang="en-US" sz="4000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sz="4000" dirty="0">
                <a:solidFill>
                  <a:schemeClr val="accent1">
                    <a:lumMod val="75000"/>
                  </a:schemeClr>
                </a:solidFill>
              </a:rPr>
            </a:b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7482699"/>
      </p:ext>
    </p:extLst>
  </p:cSld>
  <p:clrMapOvr>
    <a:masterClrMapping/>
  </p:clrMapOvr>
  <p:transition spd="slow">
    <p:push dir="u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1D1913-F8A9-4CC7-B61D-D60FD846F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86" y="4306843"/>
            <a:ext cx="6439147" cy="11941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DD44CB-8872-4EEF-B727-647E92755D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86" y="2052042"/>
            <a:ext cx="6439147" cy="121608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D72A4C-00FF-49F9-900F-46536243D7F4}"/>
              </a:ext>
            </a:extLst>
          </p:cNvPr>
          <p:cNvSpPr txBox="1"/>
          <p:nvPr/>
        </p:nvSpPr>
        <p:spPr>
          <a:xfrm>
            <a:off x="727586" y="1546517"/>
            <a:ext cx="256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Hàm</a:t>
            </a:r>
            <a:r>
              <a:rPr lang="en-US" b="1" dirty="0"/>
              <a:t> </a:t>
            </a:r>
            <a:r>
              <a:rPr lang="en-US" b="1" dirty="0" err="1"/>
              <a:t>bật</a:t>
            </a:r>
            <a:r>
              <a:rPr lang="en-US" b="1" dirty="0"/>
              <a:t> </a:t>
            </a:r>
            <a:r>
              <a:rPr lang="en-US" b="1" dirty="0" err="1"/>
              <a:t>tất</a:t>
            </a:r>
            <a:r>
              <a:rPr lang="en-US" b="1" dirty="0"/>
              <a:t> </a:t>
            </a:r>
            <a:r>
              <a:rPr lang="en-US" b="1" dirty="0" err="1"/>
              <a:t>cả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LED: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B435C-B539-4AF3-8F53-5F8517FFDC5C}"/>
              </a:ext>
            </a:extLst>
          </p:cNvPr>
          <p:cNvSpPr txBox="1"/>
          <p:nvPr/>
        </p:nvSpPr>
        <p:spPr>
          <a:xfrm>
            <a:off x="628650" y="3801318"/>
            <a:ext cx="260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Hàm</a:t>
            </a:r>
            <a:r>
              <a:rPr lang="en-US" b="1" dirty="0"/>
              <a:t> </a:t>
            </a:r>
            <a:r>
              <a:rPr lang="en-US" b="1" dirty="0" err="1"/>
              <a:t>tắt</a:t>
            </a:r>
            <a:r>
              <a:rPr lang="en-US" b="1" dirty="0"/>
              <a:t> </a:t>
            </a:r>
            <a:r>
              <a:rPr lang="en-US" b="1" dirty="0" err="1"/>
              <a:t>tất</a:t>
            </a:r>
            <a:r>
              <a:rPr lang="en-US" b="1" dirty="0"/>
              <a:t> </a:t>
            </a:r>
            <a:r>
              <a:rPr lang="en-US" b="1" dirty="0" err="1"/>
              <a:t>cả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LED :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060465-D5DA-4949-9C71-662C2F341044}"/>
              </a:ext>
            </a:extLst>
          </p:cNvPr>
          <p:cNvSpPr txBox="1"/>
          <p:nvPr/>
        </p:nvSpPr>
        <p:spPr>
          <a:xfrm>
            <a:off x="177166" y="248458"/>
            <a:ext cx="844296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dirty="0" smtClean="0">
                <a:solidFill>
                  <a:prstClr val="black"/>
                </a:solidFill>
              </a:rPr>
              <a:t>3. </a:t>
            </a:r>
            <a:r>
              <a:rPr lang="en-GB" sz="4400" dirty="0" err="1">
                <a:solidFill>
                  <a:prstClr val="black"/>
                </a:solidFill>
              </a:rPr>
              <a:t>Giới</a:t>
            </a:r>
            <a:r>
              <a:rPr lang="en-GB" sz="4400" dirty="0">
                <a:solidFill>
                  <a:prstClr val="black"/>
                </a:solidFill>
              </a:rPr>
              <a:t> </a:t>
            </a:r>
            <a:r>
              <a:rPr lang="en-GB" sz="4400" dirty="0" err="1">
                <a:solidFill>
                  <a:prstClr val="black"/>
                </a:solidFill>
              </a:rPr>
              <a:t>thiệu</a:t>
            </a:r>
            <a:r>
              <a:rPr lang="en-GB" sz="4400" dirty="0">
                <a:solidFill>
                  <a:prstClr val="black"/>
                </a:solidFill>
              </a:rPr>
              <a:t> </a:t>
            </a:r>
            <a:r>
              <a:rPr lang="en-GB" sz="4400" dirty="0" err="1">
                <a:solidFill>
                  <a:prstClr val="black"/>
                </a:solidFill>
              </a:rPr>
              <a:t>về</a:t>
            </a:r>
            <a:r>
              <a:rPr lang="en-GB" sz="4400" dirty="0">
                <a:solidFill>
                  <a:prstClr val="black"/>
                </a:solidFill>
              </a:rPr>
              <a:t> GPIOs</a:t>
            </a:r>
            <a:br>
              <a:rPr lang="en-GB" sz="4400" dirty="0">
                <a:solidFill>
                  <a:prstClr val="black"/>
                </a:solidFill>
              </a:rPr>
            </a:br>
            <a:r>
              <a:rPr lang="en-GB" sz="4400" dirty="0">
                <a:solidFill>
                  <a:prstClr val="black"/>
                </a:solidFill>
              </a:rPr>
              <a:t>(General Purpose Inputs/Outputs)</a:t>
            </a:r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sz="4400" dirty="0">
                <a:solidFill>
                  <a:schemeClr val="accent1">
                    <a:lumMod val="75000"/>
                  </a:schemeClr>
                </a:solidFill>
              </a:rPr>
            </a:br>
            <a:endParaRPr lang="en-US" sz="44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872641"/>
      </p:ext>
    </p:extLst>
  </p:cSld>
  <p:clrMapOvr>
    <a:masterClrMapping/>
  </p:clrMapOvr>
  <p:transition spd="slow">
    <p:push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BAAED25-D3D6-4B33-830F-30B36CC6A8AA}"/>
              </a:ext>
            </a:extLst>
          </p:cNvPr>
          <p:cNvSpPr txBox="1"/>
          <p:nvPr/>
        </p:nvSpPr>
        <p:spPr>
          <a:xfrm>
            <a:off x="451853" y="113733"/>
            <a:ext cx="844296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b="1" dirty="0">
                <a:solidFill>
                  <a:prstClr val="black"/>
                </a:solidFill>
              </a:rPr>
              <a:t>3. </a:t>
            </a:r>
            <a:r>
              <a:rPr lang="en-GB" sz="4400" b="1" dirty="0" err="1">
                <a:solidFill>
                  <a:prstClr val="black"/>
                </a:solidFill>
              </a:rPr>
              <a:t>Giới</a:t>
            </a:r>
            <a:r>
              <a:rPr lang="en-GB" sz="4400" b="1" dirty="0">
                <a:solidFill>
                  <a:prstClr val="black"/>
                </a:solidFill>
              </a:rPr>
              <a:t> </a:t>
            </a:r>
            <a:r>
              <a:rPr lang="en-GB" sz="4400" b="1" dirty="0" err="1">
                <a:solidFill>
                  <a:prstClr val="black"/>
                </a:solidFill>
              </a:rPr>
              <a:t>thiệu</a:t>
            </a:r>
            <a:r>
              <a:rPr lang="en-GB" sz="4400" b="1" dirty="0">
                <a:solidFill>
                  <a:prstClr val="black"/>
                </a:solidFill>
              </a:rPr>
              <a:t> </a:t>
            </a:r>
            <a:r>
              <a:rPr lang="en-GB" sz="4400" b="1" dirty="0" err="1">
                <a:solidFill>
                  <a:prstClr val="black"/>
                </a:solidFill>
              </a:rPr>
              <a:t>về</a:t>
            </a:r>
            <a:r>
              <a:rPr lang="en-GB" sz="4400" b="1" dirty="0">
                <a:solidFill>
                  <a:prstClr val="black"/>
                </a:solidFill>
              </a:rPr>
              <a:t> GPIOs</a:t>
            </a:r>
            <a:br>
              <a:rPr lang="en-GB" sz="4400" b="1" dirty="0">
                <a:solidFill>
                  <a:prstClr val="black"/>
                </a:solidFill>
              </a:rPr>
            </a:br>
            <a:r>
              <a:rPr lang="en-GB" sz="4400" b="1" dirty="0">
                <a:solidFill>
                  <a:prstClr val="black"/>
                </a:solidFill>
              </a:rPr>
              <a:t>(General Purpose Inputs/Outputs)</a:t>
            </a:r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sz="4400" dirty="0">
                <a:solidFill>
                  <a:schemeClr val="accent1">
                    <a:lumMod val="75000"/>
                  </a:schemeClr>
                </a:solidFill>
              </a:rPr>
            </a:br>
            <a:endParaRPr lang="en-US" sz="4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816722-CB02-4F5B-BEF9-E004B960E0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30" y="1915027"/>
            <a:ext cx="7205594" cy="12457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7C1314-330D-4627-9504-A254CE8BED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30" y="4057892"/>
            <a:ext cx="7271405" cy="12452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FA539F1-0453-4A43-9B7B-C3628C40AF4F}"/>
              </a:ext>
            </a:extLst>
          </p:cNvPr>
          <p:cNvSpPr txBox="1"/>
          <p:nvPr/>
        </p:nvSpPr>
        <p:spPr>
          <a:xfrm>
            <a:off x="530230" y="1411577"/>
            <a:ext cx="235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LED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1950C7-9DB9-431F-A6FE-87FF1D659416}"/>
              </a:ext>
            </a:extLst>
          </p:cNvPr>
          <p:cNvSpPr txBox="1"/>
          <p:nvPr/>
        </p:nvSpPr>
        <p:spPr>
          <a:xfrm>
            <a:off x="530230" y="3429000"/>
            <a:ext cx="2633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LED</a:t>
            </a:r>
          </a:p>
        </p:txBody>
      </p:sp>
    </p:spTree>
    <p:extLst>
      <p:ext uri="{BB962C8B-B14F-4D97-AF65-F5344CB8AC3E}">
        <p14:creationId xmlns:p14="http://schemas.microsoft.com/office/powerpoint/2010/main" val="3707125545"/>
      </p:ext>
    </p:extLst>
  </p:cSld>
  <p:clrMapOvr>
    <a:masterClrMapping/>
  </p:clrMapOvr>
  <p:transition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CB2E6B1-9B78-4B54-B796-CC5019125A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75" y="2056544"/>
            <a:ext cx="8050366" cy="2552171"/>
          </a:xfr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ABF84D-769B-41EA-BB4F-846BCDF7DE20}"/>
              </a:ext>
            </a:extLst>
          </p:cNvPr>
          <p:cNvSpPr txBox="1"/>
          <p:nvPr/>
        </p:nvSpPr>
        <p:spPr>
          <a:xfrm>
            <a:off x="188052" y="171797"/>
            <a:ext cx="844296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b="1" dirty="0">
                <a:solidFill>
                  <a:prstClr val="black"/>
                </a:solidFill>
              </a:rPr>
              <a:t>3. </a:t>
            </a:r>
            <a:r>
              <a:rPr lang="en-GB" sz="4400" b="1" dirty="0" err="1">
                <a:solidFill>
                  <a:prstClr val="black"/>
                </a:solidFill>
              </a:rPr>
              <a:t>Giới</a:t>
            </a:r>
            <a:r>
              <a:rPr lang="en-GB" sz="4400" b="1" dirty="0">
                <a:solidFill>
                  <a:prstClr val="black"/>
                </a:solidFill>
              </a:rPr>
              <a:t> </a:t>
            </a:r>
            <a:r>
              <a:rPr lang="en-GB" sz="4400" b="1" dirty="0" err="1">
                <a:solidFill>
                  <a:prstClr val="black"/>
                </a:solidFill>
              </a:rPr>
              <a:t>thiệu</a:t>
            </a:r>
            <a:r>
              <a:rPr lang="en-GB" sz="4400" b="1" dirty="0">
                <a:solidFill>
                  <a:prstClr val="black"/>
                </a:solidFill>
              </a:rPr>
              <a:t> </a:t>
            </a:r>
            <a:r>
              <a:rPr lang="en-GB" sz="4400" b="1" dirty="0" err="1">
                <a:solidFill>
                  <a:prstClr val="black"/>
                </a:solidFill>
              </a:rPr>
              <a:t>về</a:t>
            </a:r>
            <a:r>
              <a:rPr lang="en-GB" sz="4400" b="1" dirty="0">
                <a:solidFill>
                  <a:prstClr val="black"/>
                </a:solidFill>
              </a:rPr>
              <a:t> GPIOs</a:t>
            </a:r>
            <a:br>
              <a:rPr lang="en-GB" sz="4400" b="1" dirty="0">
                <a:solidFill>
                  <a:prstClr val="black"/>
                </a:solidFill>
              </a:rPr>
            </a:br>
            <a:r>
              <a:rPr lang="en-GB" sz="4400" b="1" dirty="0">
                <a:solidFill>
                  <a:prstClr val="black"/>
                </a:solidFill>
              </a:rPr>
              <a:t>(General Purpose Inputs/Outputs)</a:t>
            </a:r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sz="4400" dirty="0">
                <a:solidFill>
                  <a:schemeClr val="accent1">
                    <a:lumMod val="75000"/>
                  </a:schemeClr>
                </a:solidFill>
              </a:rPr>
            </a:br>
            <a:endParaRPr lang="en-US" sz="4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C57611-6EDB-46FD-B553-FE4FD3F60248}"/>
              </a:ext>
            </a:extLst>
          </p:cNvPr>
          <p:cNvSpPr txBox="1"/>
          <p:nvPr/>
        </p:nvSpPr>
        <p:spPr>
          <a:xfrm>
            <a:off x="456275" y="1558557"/>
            <a:ext cx="469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LED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CE1D49-3DFA-4DA7-9CF0-A3080D6473F1}"/>
              </a:ext>
            </a:extLst>
          </p:cNvPr>
          <p:cNvSpPr txBox="1"/>
          <p:nvPr/>
        </p:nvSpPr>
        <p:spPr>
          <a:xfrm>
            <a:off x="1887165" y="2797835"/>
            <a:ext cx="64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(*)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E5BD0-FD68-414E-9274-BFE02A166F45}"/>
              </a:ext>
            </a:extLst>
          </p:cNvPr>
          <p:cNvSpPr txBox="1"/>
          <p:nvPr/>
        </p:nvSpPr>
        <p:spPr>
          <a:xfrm>
            <a:off x="885216" y="4737370"/>
            <a:ext cx="5787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(*)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bit MSB (bit 1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0B10000000)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400464"/>
      </p:ext>
    </p:extLst>
  </p:cSld>
  <p:clrMapOvr>
    <a:masterClrMapping/>
  </p:clrMapOvr>
  <p:transition spd="slow">
    <p:push dir="u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13AF024-9CFD-491B-B074-11EE71CD9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43" y="2254323"/>
            <a:ext cx="8655766" cy="22807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2D79C4-CA69-4576-8D90-308385E52488}"/>
              </a:ext>
            </a:extLst>
          </p:cNvPr>
          <p:cNvSpPr txBox="1"/>
          <p:nvPr/>
        </p:nvSpPr>
        <p:spPr>
          <a:xfrm>
            <a:off x="177166" y="248458"/>
            <a:ext cx="844296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b="1" dirty="0">
                <a:solidFill>
                  <a:prstClr val="black"/>
                </a:solidFill>
              </a:rPr>
              <a:t>3. </a:t>
            </a:r>
            <a:r>
              <a:rPr lang="en-GB" sz="4400" b="1" dirty="0" err="1">
                <a:solidFill>
                  <a:prstClr val="black"/>
                </a:solidFill>
              </a:rPr>
              <a:t>Giới</a:t>
            </a:r>
            <a:r>
              <a:rPr lang="en-GB" sz="4400" b="1" dirty="0">
                <a:solidFill>
                  <a:prstClr val="black"/>
                </a:solidFill>
              </a:rPr>
              <a:t> </a:t>
            </a:r>
            <a:r>
              <a:rPr lang="en-GB" sz="4400" b="1" dirty="0" err="1">
                <a:solidFill>
                  <a:prstClr val="black"/>
                </a:solidFill>
              </a:rPr>
              <a:t>thiệu</a:t>
            </a:r>
            <a:r>
              <a:rPr lang="en-GB" sz="4400" b="1" dirty="0">
                <a:solidFill>
                  <a:prstClr val="black"/>
                </a:solidFill>
              </a:rPr>
              <a:t> </a:t>
            </a:r>
            <a:r>
              <a:rPr lang="en-GB" sz="4400" b="1" dirty="0" err="1">
                <a:solidFill>
                  <a:prstClr val="black"/>
                </a:solidFill>
              </a:rPr>
              <a:t>về</a:t>
            </a:r>
            <a:r>
              <a:rPr lang="en-GB" sz="4400" b="1" dirty="0">
                <a:solidFill>
                  <a:prstClr val="black"/>
                </a:solidFill>
              </a:rPr>
              <a:t> GPIOs</a:t>
            </a:r>
            <a:br>
              <a:rPr lang="en-GB" sz="4400" b="1" dirty="0">
                <a:solidFill>
                  <a:prstClr val="black"/>
                </a:solidFill>
              </a:rPr>
            </a:br>
            <a:r>
              <a:rPr lang="en-GB" sz="4400" b="1" dirty="0">
                <a:solidFill>
                  <a:prstClr val="black"/>
                </a:solidFill>
              </a:rPr>
              <a:t>(General Purpose Inputs/Outputs)</a:t>
            </a:r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sz="4400" dirty="0">
                <a:solidFill>
                  <a:schemeClr val="accent1">
                    <a:lumMod val="75000"/>
                  </a:schemeClr>
                </a:solidFill>
              </a:rPr>
            </a:br>
            <a:endParaRPr lang="en-US" sz="4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E5E574-749C-4367-B757-0F34E9F1D2F0}"/>
              </a:ext>
            </a:extLst>
          </p:cNvPr>
          <p:cNvSpPr txBox="1"/>
          <p:nvPr/>
        </p:nvSpPr>
        <p:spPr>
          <a:xfrm>
            <a:off x="246743" y="1735988"/>
            <a:ext cx="4736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LED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FB3217-C72A-4EB6-9BD7-7D7AFB92E8D4}"/>
              </a:ext>
            </a:extLst>
          </p:cNvPr>
          <p:cNvSpPr txBox="1"/>
          <p:nvPr/>
        </p:nvSpPr>
        <p:spPr>
          <a:xfrm>
            <a:off x="7291112" y="2899572"/>
            <a:ext cx="70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(*)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864F2C-A779-40B6-9B49-8577E49C1331}"/>
              </a:ext>
            </a:extLst>
          </p:cNvPr>
          <p:cNvSpPr txBox="1"/>
          <p:nvPr/>
        </p:nvSpPr>
        <p:spPr>
          <a:xfrm>
            <a:off x="686032" y="4833032"/>
            <a:ext cx="6955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(*)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bit LSB ( bit 1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0B00000001)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35980"/>
      </p:ext>
    </p:extLst>
  </p:cSld>
  <p:clrMapOvr>
    <a:masterClrMapping/>
  </p:clrMapOvr>
  <p:transition spd="slow">
    <p:push dir="u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92556"/>
            <a:ext cx="8644890" cy="1325563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prstClr val="black"/>
                </a:solidFill>
              </a:rPr>
              <a:t>3. </a:t>
            </a:r>
            <a:r>
              <a:rPr lang="en-GB" dirty="0" err="1">
                <a:solidFill>
                  <a:prstClr val="black"/>
                </a:solidFill>
              </a:rPr>
              <a:t>Giới</a:t>
            </a:r>
            <a:r>
              <a:rPr lang="en-GB" dirty="0">
                <a:solidFill>
                  <a:prstClr val="black"/>
                </a:solidFill>
              </a:rPr>
              <a:t> </a:t>
            </a:r>
            <a:r>
              <a:rPr lang="en-GB" dirty="0" err="1">
                <a:solidFill>
                  <a:prstClr val="black"/>
                </a:solidFill>
              </a:rPr>
              <a:t>thiệu</a:t>
            </a:r>
            <a:r>
              <a:rPr lang="en-GB" dirty="0">
                <a:solidFill>
                  <a:prstClr val="black"/>
                </a:solidFill>
              </a:rPr>
              <a:t> </a:t>
            </a:r>
            <a:r>
              <a:rPr lang="en-GB" dirty="0" err="1">
                <a:solidFill>
                  <a:prstClr val="black"/>
                </a:solidFill>
              </a:rPr>
              <a:t>về</a:t>
            </a:r>
            <a:r>
              <a:rPr lang="en-GB" dirty="0">
                <a:solidFill>
                  <a:prstClr val="black"/>
                </a:solidFill>
              </a:rPr>
              <a:t> GPIOs</a:t>
            </a:r>
            <a:br>
              <a:rPr lang="en-GB" dirty="0">
                <a:solidFill>
                  <a:prstClr val="black"/>
                </a:solidFill>
              </a:rPr>
            </a:br>
            <a:r>
              <a:rPr lang="en-GB" dirty="0">
                <a:solidFill>
                  <a:prstClr val="black"/>
                </a:solidFill>
              </a:rPr>
              <a:t>(General Purpose Inputs/Outputs</a:t>
            </a:r>
            <a:r>
              <a:rPr lang="en-GB" dirty="0" smtClean="0">
                <a:solidFill>
                  <a:prstClr val="black"/>
                </a:solidFill>
              </a:rPr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Bài</a:t>
            </a:r>
            <a:r>
              <a:rPr lang="en-US" dirty="0" smtClean="0"/>
              <a:t> </a:t>
            </a:r>
            <a:r>
              <a:rPr lang="en-US" dirty="0" err="1" smtClean="0"/>
              <a:t>tập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Nháy</a:t>
            </a:r>
            <a:r>
              <a:rPr lang="en-US" dirty="0" smtClean="0"/>
              <a:t> 8 led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trái</a:t>
            </a:r>
            <a:r>
              <a:rPr lang="en-US" dirty="0" smtClean="0"/>
              <a:t> qua </a:t>
            </a:r>
            <a:r>
              <a:rPr lang="en-US" dirty="0" err="1" smtClean="0"/>
              <a:t>phải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err="1" smtClean="0"/>
              <a:t>thứ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2 -&gt; 4 -&gt; 6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028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31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</a:t>
            </a:r>
            <a:r>
              <a:rPr lang="en-GB" sz="4000" dirty="0">
                <a:latin typeface="+mn-lt"/>
              </a:rPr>
              <a:t>điều khiển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19" y="1173163"/>
            <a:ext cx="5352252" cy="5764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000" b="1" dirty="0" smtClean="0"/>
              <a:t>2.1. Vi điều khiển có ở đâu???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020" y="1749602"/>
            <a:ext cx="4351020" cy="435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9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dirty="0">
                <a:latin typeface="Times New Roman (Headings)"/>
              </a:rPr>
              <a:t>Ngắt (Interrupt</a:t>
            </a:r>
            <a:r>
              <a:rPr lang="en-US" dirty="0">
                <a:latin typeface="Times New Roman (Headings)"/>
              </a:rPr>
              <a:t>) </a:t>
            </a:r>
            <a:r>
              <a:rPr lang="en-US" dirty="0" err="1">
                <a:latin typeface="Times New Roman (Headings)"/>
              </a:rPr>
              <a:t>là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việc</a:t>
            </a:r>
            <a:r>
              <a:rPr lang="en-US" dirty="0">
                <a:latin typeface="Times New Roman (Headings)"/>
              </a:rPr>
              <a:t> </a:t>
            </a:r>
            <a:r>
              <a:rPr lang="vi-VN" dirty="0">
                <a:solidFill>
                  <a:srgbClr val="FF0000"/>
                </a:solidFill>
                <a:latin typeface="Times New Roman (Headings)"/>
              </a:rPr>
              <a:t>tạm dừng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tác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vụ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 (Headings)"/>
              </a:rPr>
              <a:t>để nhảy đến thực hiện một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tác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vụ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ưu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tiên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cao</a:t>
            </a:r>
            <a:r>
              <a:rPr lang="en-US" dirty="0">
                <a:latin typeface="Times New Roman (Headings)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 (Headings)"/>
                <a:cs typeface="Times New Roman" panose="02020603050405020304" pitchFamily="18" charset="0"/>
              </a:rPr>
              <a:t>hơn</a:t>
            </a:r>
            <a:r>
              <a:rPr lang="vi-VN" dirty="0">
                <a:latin typeface="Times New Roman (Headings)"/>
              </a:rPr>
              <a:t>, nhiệm vụ này </a:t>
            </a:r>
            <a:r>
              <a:rPr lang="en-US" dirty="0" err="1">
                <a:latin typeface="Times New Roman (Headings)"/>
              </a:rPr>
              <a:t>được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quản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lý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bởi</a:t>
            </a:r>
            <a:r>
              <a:rPr lang="vi-VN" dirty="0">
                <a:latin typeface="Times New Roman (Headings)"/>
              </a:rPr>
              <a:t> trình phục vụ ngắt</a:t>
            </a:r>
            <a:r>
              <a:rPr lang="en-US" dirty="0">
                <a:latin typeface="Times New Roman (Headings)"/>
              </a:rPr>
              <a:t> </a:t>
            </a:r>
            <a:r>
              <a:rPr lang="vi-VN" dirty="0">
                <a:latin typeface="Times New Roman (Headings)"/>
              </a:rPr>
              <a:t>(Interrupt Service Routine). </a:t>
            </a:r>
            <a:endParaRPr lang="en-US" dirty="0">
              <a:latin typeface="Times New Roman (Headings)"/>
            </a:endParaRPr>
          </a:p>
          <a:p>
            <a:r>
              <a:rPr lang="vi-VN" dirty="0">
                <a:latin typeface="Times New Roman (Headings)"/>
              </a:rPr>
              <a:t>Sau khi </a:t>
            </a:r>
            <a:r>
              <a:rPr lang="en-US" dirty="0" err="1">
                <a:latin typeface="Times New Roman (Headings)"/>
              </a:rPr>
              <a:t>hoàn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thành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tác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vụ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trong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ngắt</a:t>
            </a:r>
            <a:r>
              <a:rPr lang="en-US" dirty="0">
                <a:latin typeface="Times New Roman (Headings)"/>
              </a:rPr>
              <a:t>,</a:t>
            </a:r>
            <a:r>
              <a:rPr lang="vi-VN" dirty="0">
                <a:latin typeface="Times New Roman (Headings)"/>
              </a:rPr>
              <a:t> </a:t>
            </a:r>
            <a:r>
              <a:rPr lang="en-US" dirty="0">
                <a:latin typeface="Times New Roman (Headings)"/>
              </a:rPr>
              <a:t>CPU</a:t>
            </a:r>
            <a:r>
              <a:rPr lang="vi-VN" dirty="0">
                <a:latin typeface="Times New Roman (Headings)"/>
              </a:rPr>
              <a:t> quay trở lại </a:t>
            </a:r>
            <a:r>
              <a:rPr lang="en-US" dirty="0" err="1">
                <a:latin typeface="Times New Roman (Headings)"/>
              </a:rPr>
              <a:t>tiếp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tục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thực</a:t>
            </a:r>
            <a:r>
              <a:rPr lang="en-US" dirty="0">
                <a:latin typeface="Times New Roman (Headings)"/>
              </a:rPr>
              <a:t> </a:t>
            </a:r>
            <a:r>
              <a:rPr lang="en-US" dirty="0" err="1">
                <a:latin typeface="Times New Roman (Headings)"/>
              </a:rPr>
              <a:t>hiện</a:t>
            </a:r>
            <a:r>
              <a:rPr lang="en-US" dirty="0">
                <a:latin typeface="Times New Roman (Headings)"/>
              </a:rPr>
              <a:t> </a:t>
            </a:r>
            <a:r>
              <a:rPr lang="vi-VN" dirty="0">
                <a:latin typeface="Times New Roman (Headings)"/>
              </a:rPr>
              <a:t>chương trình trước đó.</a:t>
            </a:r>
            <a:endParaRPr lang="en-US" dirty="0">
              <a:latin typeface="Times New Roman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837296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F42C-834E-4A7A-99B5-D259D409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60BD9D-6AF6-4CA3-878D-A08E699A9243}"/>
              </a:ext>
            </a:extLst>
          </p:cNvPr>
          <p:cNvSpPr/>
          <p:nvPr/>
        </p:nvSpPr>
        <p:spPr>
          <a:xfrm>
            <a:off x="313507" y="3135756"/>
            <a:ext cx="8586653" cy="58648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D6B93C-F4EB-4FAF-8238-E8FD48E5F0F7}"/>
              </a:ext>
            </a:extLst>
          </p:cNvPr>
          <p:cNvSpPr/>
          <p:nvPr/>
        </p:nvSpPr>
        <p:spPr>
          <a:xfrm>
            <a:off x="5412375" y="5360313"/>
            <a:ext cx="2033453" cy="7563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Interrupt task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EF69998-656B-4B4D-8867-7CA6093BE50B}"/>
              </a:ext>
            </a:extLst>
          </p:cNvPr>
          <p:cNvSpPr/>
          <p:nvPr/>
        </p:nvSpPr>
        <p:spPr>
          <a:xfrm>
            <a:off x="191590" y="2162220"/>
            <a:ext cx="1105988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07CC27-F236-49E9-9C1F-5FDA8B345FCC}"/>
              </a:ext>
            </a:extLst>
          </p:cNvPr>
          <p:cNvSpPr txBox="1"/>
          <p:nvPr/>
        </p:nvSpPr>
        <p:spPr>
          <a:xfrm>
            <a:off x="191590" y="2321690"/>
            <a:ext cx="1105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CPU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C005A9-3552-4191-9161-256F75978018}"/>
              </a:ext>
            </a:extLst>
          </p:cNvPr>
          <p:cNvSpPr txBox="1"/>
          <p:nvPr/>
        </p:nvSpPr>
        <p:spPr>
          <a:xfrm>
            <a:off x="313507" y="1822939"/>
            <a:ext cx="117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3477645648"/>
      </p:ext>
    </p:extLst>
  </p:cSld>
  <p:clrMapOvr>
    <a:masterClrMapping/>
  </p:clrMapOvr>
  <p:transition spd="med">
    <p:randomBar dir="vert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F42C-834E-4A7A-99B5-D259D409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60BD9D-6AF6-4CA3-878D-A08E699A9243}"/>
              </a:ext>
            </a:extLst>
          </p:cNvPr>
          <p:cNvSpPr/>
          <p:nvPr/>
        </p:nvSpPr>
        <p:spPr>
          <a:xfrm>
            <a:off x="313507" y="3135756"/>
            <a:ext cx="8586653" cy="58648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D6B93C-F4EB-4FAF-8238-E8FD48E5F0F7}"/>
              </a:ext>
            </a:extLst>
          </p:cNvPr>
          <p:cNvSpPr/>
          <p:nvPr/>
        </p:nvSpPr>
        <p:spPr>
          <a:xfrm>
            <a:off x="5412375" y="5360313"/>
            <a:ext cx="2033453" cy="7563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Interrupt task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EF69998-656B-4B4D-8867-7CA6093BE50B}"/>
              </a:ext>
            </a:extLst>
          </p:cNvPr>
          <p:cNvSpPr/>
          <p:nvPr/>
        </p:nvSpPr>
        <p:spPr>
          <a:xfrm>
            <a:off x="3823065" y="2221356"/>
            <a:ext cx="1105988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07CC27-F236-49E9-9C1F-5FDA8B345FCC}"/>
              </a:ext>
            </a:extLst>
          </p:cNvPr>
          <p:cNvSpPr txBox="1"/>
          <p:nvPr/>
        </p:nvSpPr>
        <p:spPr>
          <a:xfrm>
            <a:off x="3823065" y="2380826"/>
            <a:ext cx="1105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CPU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30B68B-551B-468D-9232-4CE5807E33A1}"/>
              </a:ext>
            </a:extLst>
          </p:cNvPr>
          <p:cNvSpPr txBox="1"/>
          <p:nvPr/>
        </p:nvSpPr>
        <p:spPr>
          <a:xfrm>
            <a:off x="3894907" y="1852024"/>
            <a:ext cx="117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297039264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F42C-834E-4A7A-99B5-D259D409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60BD9D-6AF6-4CA3-878D-A08E699A9243}"/>
              </a:ext>
            </a:extLst>
          </p:cNvPr>
          <p:cNvSpPr/>
          <p:nvPr/>
        </p:nvSpPr>
        <p:spPr>
          <a:xfrm>
            <a:off x="313507" y="3135756"/>
            <a:ext cx="8586653" cy="58648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D6B93C-F4EB-4FAF-8238-E8FD48E5F0F7}"/>
              </a:ext>
            </a:extLst>
          </p:cNvPr>
          <p:cNvSpPr/>
          <p:nvPr/>
        </p:nvSpPr>
        <p:spPr>
          <a:xfrm>
            <a:off x="5412375" y="5360313"/>
            <a:ext cx="2033453" cy="7563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Interrupt task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EF69998-656B-4B4D-8867-7CA6093BE50B}"/>
              </a:ext>
            </a:extLst>
          </p:cNvPr>
          <p:cNvSpPr/>
          <p:nvPr/>
        </p:nvSpPr>
        <p:spPr>
          <a:xfrm>
            <a:off x="3823065" y="2221356"/>
            <a:ext cx="1105988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07CC27-F236-49E9-9C1F-5FDA8B345FCC}"/>
              </a:ext>
            </a:extLst>
          </p:cNvPr>
          <p:cNvSpPr txBox="1"/>
          <p:nvPr/>
        </p:nvSpPr>
        <p:spPr>
          <a:xfrm>
            <a:off x="3823065" y="2380826"/>
            <a:ext cx="1105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CPU</a:t>
            </a:r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063D88BB-A5B2-4439-A376-35805C450FBA}"/>
              </a:ext>
            </a:extLst>
          </p:cNvPr>
          <p:cNvSpPr/>
          <p:nvPr/>
        </p:nvSpPr>
        <p:spPr>
          <a:xfrm flipH="1" flipV="1">
            <a:off x="4293325" y="1835758"/>
            <a:ext cx="818605" cy="369332"/>
          </a:xfrm>
          <a:prstGeom prst="bent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3C1158-1072-49C7-B21C-8CE87137EBAF}"/>
              </a:ext>
            </a:extLst>
          </p:cNvPr>
          <p:cNvSpPr txBox="1"/>
          <p:nvPr/>
        </p:nvSpPr>
        <p:spPr>
          <a:xfrm>
            <a:off x="5111930" y="1660022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Interrupt signal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3F1867-B0D1-4FD5-B766-1A67BA59960D}"/>
              </a:ext>
            </a:extLst>
          </p:cNvPr>
          <p:cNvSpPr txBox="1"/>
          <p:nvPr/>
        </p:nvSpPr>
        <p:spPr>
          <a:xfrm>
            <a:off x="3894907" y="1852024"/>
            <a:ext cx="117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3368550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9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F42C-834E-4A7A-99B5-D259D409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60BD9D-6AF6-4CA3-878D-A08E699A9243}"/>
              </a:ext>
            </a:extLst>
          </p:cNvPr>
          <p:cNvSpPr/>
          <p:nvPr/>
        </p:nvSpPr>
        <p:spPr>
          <a:xfrm>
            <a:off x="313507" y="3135756"/>
            <a:ext cx="8586653" cy="58648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D6B93C-F4EB-4FAF-8238-E8FD48E5F0F7}"/>
              </a:ext>
            </a:extLst>
          </p:cNvPr>
          <p:cNvSpPr/>
          <p:nvPr/>
        </p:nvSpPr>
        <p:spPr>
          <a:xfrm>
            <a:off x="5412375" y="5360313"/>
            <a:ext cx="2033453" cy="7563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Interrupt task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EF69998-656B-4B4D-8867-7CA6093BE50B}"/>
              </a:ext>
            </a:extLst>
          </p:cNvPr>
          <p:cNvSpPr/>
          <p:nvPr/>
        </p:nvSpPr>
        <p:spPr>
          <a:xfrm>
            <a:off x="5930539" y="4445913"/>
            <a:ext cx="1105988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07CC27-F236-49E9-9C1F-5FDA8B345FCC}"/>
              </a:ext>
            </a:extLst>
          </p:cNvPr>
          <p:cNvSpPr txBox="1"/>
          <p:nvPr/>
        </p:nvSpPr>
        <p:spPr>
          <a:xfrm>
            <a:off x="5930539" y="4605383"/>
            <a:ext cx="1105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CPU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53BCDC-203F-47CA-A119-3FC745FD807E}"/>
              </a:ext>
            </a:extLst>
          </p:cNvPr>
          <p:cNvCxnSpPr>
            <a:cxnSpLocks/>
          </p:cNvCxnSpPr>
          <p:nvPr/>
        </p:nvCxnSpPr>
        <p:spPr>
          <a:xfrm>
            <a:off x="4389121" y="2491322"/>
            <a:ext cx="1" cy="64443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8DEDDEE9-8026-46CF-A81C-132AC26ADBF7}"/>
              </a:ext>
            </a:extLst>
          </p:cNvPr>
          <p:cNvSpPr/>
          <p:nvPr/>
        </p:nvSpPr>
        <p:spPr>
          <a:xfrm>
            <a:off x="4289698" y="2353613"/>
            <a:ext cx="198845" cy="16708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B4446B-F441-405A-8825-B296ED89CFA7}"/>
              </a:ext>
            </a:extLst>
          </p:cNvPr>
          <p:cNvSpPr txBox="1"/>
          <p:nvPr/>
        </p:nvSpPr>
        <p:spPr>
          <a:xfrm>
            <a:off x="3672840" y="1964106"/>
            <a:ext cx="17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Task is paused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713DA-CA51-4A88-91A2-BC9578E956FF}"/>
              </a:ext>
            </a:extLst>
          </p:cNvPr>
          <p:cNvSpPr txBox="1"/>
          <p:nvPr/>
        </p:nvSpPr>
        <p:spPr>
          <a:xfrm>
            <a:off x="6005647" y="4107842"/>
            <a:ext cx="117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324758636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F42C-834E-4A7A-99B5-D259D409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60BD9D-6AF6-4CA3-878D-A08E699A9243}"/>
              </a:ext>
            </a:extLst>
          </p:cNvPr>
          <p:cNvSpPr/>
          <p:nvPr/>
        </p:nvSpPr>
        <p:spPr>
          <a:xfrm>
            <a:off x="313507" y="3135756"/>
            <a:ext cx="8586653" cy="58648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D6B93C-F4EB-4FAF-8238-E8FD48E5F0F7}"/>
              </a:ext>
            </a:extLst>
          </p:cNvPr>
          <p:cNvSpPr/>
          <p:nvPr/>
        </p:nvSpPr>
        <p:spPr>
          <a:xfrm>
            <a:off x="5412375" y="5360313"/>
            <a:ext cx="2033453" cy="7563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Interrupt task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EF69998-656B-4B4D-8867-7CA6093BE50B}"/>
              </a:ext>
            </a:extLst>
          </p:cNvPr>
          <p:cNvSpPr/>
          <p:nvPr/>
        </p:nvSpPr>
        <p:spPr>
          <a:xfrm>
            <a:off x="5930539" y="4445913"/>
            <a:ext cx="1105988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07CC27-F236-49E9-9C1F-5FDA8B345FCC}"/>
              </a:ext>
            </a:extLst>
          </p:cNvPr>
          <p:cNvSpPr txBox="1"/>
          <p:nvPr/>
        </p:nvSpPr>
        <p:spPr>
          <a:xfrm>
            <a:off x="5930539" y="4605383"/>
            <a:ext cx="1105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CPU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53BCDC-203F-47CA-A119-3FC745FD807E}"/>
              </a:ext>
            </a:extLst>
          </p:cNvPr>
          <p:cNvCxnSpPr>
            <a:cxnSpLocks/>
          </p:cNvCxnSpPr>
          <p:nvPr/>
        </p:nvCxnSpPr>
        <p:spPr>
          <a:xfrm>
            <a:off x="4389121" y="2491322"/>
            <a:ext cx="1" cy="64443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8DEDDEE9-8026-46CF-A81C-132AC26ADBF7}"/>
              </a:ext>
            </a:extLst>
          </p:cNvPr>
          <p:cNvSpPr/>
          <p:nvPr/>
        </p:nvSpPr>
        <p:spPr>
          <a:xfrm>
            <a:off x="4289698" y="2353613"/>
            <a:ext cx="198845" cy="16708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B4446B-F441-405A-8825-B296ED89CFA7}"/>
              </a:ext>
            </a:extLst>
          </p:cNvPr>
          <p:cNvSpPr txBox="1"/>
          <p:nvPr/>
        </p:nvSpPr>
        <p:spPr>
          <a:xfrm>
            <a:off x="3672840" y="1964106"/>
            <a:ext cx="17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Task is paused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AA3DC3-B2A0-4226-B70F-307CAF9C72E9}"/>
              </a:ext>
            </a:extLst>
          </p:cNvPr>
          <p:cNvSpPr txBox="1"/>
          <p:nvPr/>
        </p:nvSpPr>
        <p:spPr>
          <a:xfrm>
            <a:off x="5998027" y="4107842"/>
            <a:ext cx="117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344944696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6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9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2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F42C-834E-4A7A-99B5-D259D409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60BD9D-6AF6-4CA3-878D-A08E699A9243}"/>
              </a:ext>
            </a:extLst>
          </p:cNvPr>
          <p:cNvSpPr/>
          <p:nvPr/>
        </p:nvSpPr>
        <p:spPr>
          <a:xfrm>
            <a:off x="313507" y="3135756"/>
            <a:ext cx="8586653" cy="58648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D6B93C-F4EB-4FAF-8238-E8FD48E5F0F7}"/>
              </a:ext>
            </a:extLst>
          </p:cNvPr>
          <p:cNvSpPr/>
          <p:nvPr/>
        </p:nvSpPr>
        <p:spPr>
          <a:xfrm>
            <a:off x="5412375" y="5360313"/>
            <a:ext cx="2033453" cy="7563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Interrupt task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EF69998-656B-4B4D-8867-7CA6093BE50B}"/>
              </a:ext>
            </a:extLst>
          </p:cNvPr>
          <p:cNvSpPr/>
          <p:nvPr/>
        </p:nvSpPr>
        <p:spPr>
          <a:xfrm>
            <a:off x="3857899" y="2221356"/>
            <a:ext cx="1105988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07CC27-F236-49E9-9C1F-5FDA8B345FCC}"/>
              </a:ext>
            </a:extLst>
          </p:cNvPr>
          <p:cNvSpPr txBox="1"/>
          <p:nvPr/>
        </p:nvSpPr>
        <p:spPr>
          <a:xfrm>
            <a:off x="3857899" y="2380826"/>
            <a:ext cx="1105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CPU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7400FA-5F87-430B-8D57-9DB7415093A3}"/>
              </a:ext>
            </a:extLst>
          </p:cNvPr>
          <p:cNvSpPr txBox="1"/>
          <p:nvPr/>
        </p:nvSpPr>
        <p:spPr>
          <a:xfrm>
            <a:off x="3985260" y="1852024"/>
            <a:ext cx="117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186383348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0262" y="1752600"/>
            <a:ext cx="6203476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2996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Rising / Falling Edge - UnityRobot's Gui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1123" y="2946560"/>
            <a:ext cx="5315169" cy="196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94187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lắp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365" y="2492693"/>
            <a:ext cx="7259955" cy="310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311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319" y="0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</a:t>
            </a:r>
            <a:r>
              <a:rPr lang="en-GB" sz="4000" dirty="0">
                <a:latin typeface="+mn-lt"/>
              </a:rPr>
              <a:t>điều </a:t>
            </a:r>
            <a:r>
              <a:rPr lang="en-GB" sz="4000" dirty="0" smtClean="0">
                <a:latin typeface="+mn-lt"/>
              </a:rPr>
              <a:t>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18" y="1023315"/>
            <a:ext cx="8682681" cy="324388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3000" b="1" dirty="0" smtClean="0"/>
              <a:t>2.2. Cấu tạo vi điều khiển: </a:t>
            </a:r>
          </a:p>
          <a:p>
            <a:pPr marL="457200" lvl="1" indent="0">
              <a:buNone/>
            </a:pPr>
            <a:r>
              <a:rPr lang="en-GB" sz="3000" dirty="0" smtClean="0"/>
              <a:t>Vi điều khiển gồm có:</a:t>
            </a:r>
          </a:p>
          <a:p>
            <a:pPr lvl="2"/>
            <a:r>
              <a:rPr lang="en-GB" sz="3000" dirty="0" smtClean="0"/>
              <a:t>CPU – Central </a:t>
            </a:r>
            <a:r>
              <a:rPr lang="en-GB" sz="3000" dirty="0"/>
              <a:t>P</a:t>
            </a:r>
            <a:r>
              <a:rPr lang="en-GB" sz="3000" dirty="0" smtClean="0"/>
              <a:t>rocessing Unit </a:t>
            </a:r>
          </a:p>
          <a:p>
            <a:pPr marL="914400" lvl="2" indent="0">
              <a:buNone/>
            </a:pPr>
            <a:r>
              <a:rPr lang="en-GB" sz="3000" dirty="0" smtClean="0"/>
              <a:t>   hay: MPU </a:t>
            </a:r>
            <a:r>
              <a:rPr lang="en-GB" sz="3000" dirty="0"/>
              <a:t>–</a:t>
            </a:r>
            <a:r>
              <a:rPr lang="en-GB" sz="3000" dirty="0" smtClean="0"/>
              <a:t> Micro Processing Unit (Vi xử lý)</a:t>
            </a:r>
          </a:p>
          <a:p>
            <a:pPr lvl="2"/>
            <a:r>
              <a:rPr lang="en-GB" sz="3000" dirty="0" smtClean="0"/>
              <a:t> Peripherals (các ngoại vi).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sz="3000" dirty="0" smtClean="0"/>
              <a:t>Được tích hợp trong cùng một IC (Integrated Circuit).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991" y="3933825"/>
            <a:ext cx="3893077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8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Bouncing button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bấm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phóng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thao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bấm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hackaday.com/wp-content/uploads/2015/11/debounce_bounci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25" y="3077459"/>
            <a:ext cx="7769225" cy="2723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78957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chống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bouncing button:</a:t>
            </a:r>
          </a:p>
          <a:p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Gắn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tụ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792" y="2832735"/>
            <a:ext cx="6717111" cy="306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17026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2" descr="https://hackaday.com/wp-content/uploads/2015/11/debounce_bounci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25" y="2429759"/>
            <a:ext cx="7769225" cy="2723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V="1">
            <a:off x="2057400" y="4693920"/>
            <a:ext cx="1729740" cy="76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5798820" y="4762500"/>
            <a:ext cx="2049780" cy="76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51810" y="5259549"/>
            <a:ext cx="7240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ổn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ta </a:t>
            </a:r>
            <a:r>
              <a:rPr lang="en-US" dirty="0" err="1" smtClean="0"/>
              <a:t>bỏ</a:t>
            </a:r>
            <a:r>
              <a:rPr lang="en-US" dirty="0" smtClean="0"/>
              <a:t> qua,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đọc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lúc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52614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4.External Interrupt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lắp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Nhìn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đâu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170" y="2667680"/>
            <a:ext cx="6427605" cy="322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7290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4.External Interrupt</a:t>
            </a:r>
            <a:endParaRPr lang="en-US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617" y="2680634"/>
            <a:ext cx="2278577" cy="31549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300" y="1900356"/>
            <a:ext cx="5372566" cy="18899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3712" y="4528442"/>
            <a:ext cx="5753599" cy="13488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A0E59A-34E9-4451-B438-86EAEA9E4522}"/>
              </a:ext>
            </a:extLst>
          </p:cNvPr>
          <p:cNvSpPr txBox="1"/>
          <p:nvPr/>
        </p:nvSpPr>
        <p:spPr>
          <a:xfrm>
            <a:off x="731520" y="1259490"/>
            <a:ext cx="5852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External Interrupt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board stm32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EA10901-2C5C-48E5-B51B-F29E0AF92CB9}"/>
              </a:ext>
            </a:extLst>
          </p:cNvPr>
          <p:cNvSpPr/>
          <p:nvPr/>
        </p:nvSpPr>
        <p:spPr>
          <a:xfrm>
            <a:off x="358514" y="2211259"/>
            <a:ext cx="320040" cy="303348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0653869-DCEE-4D75-BCBC-402506CD437D}"/>
              </a:ext>
            </a:extLst>
          </p:cNvPr>
          <p:cNvSpPr/>
          <p:nvPr/>
        </p:nvSpPr>
        <p:spPr>
          <a:xfrm>
            <a:off x="2835784" y="1907911"/>
            <a:ext cx="320040" cy="303348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D24D315-DF33-431A-9D7A-7DA7EC42C75A}"/>
              </a:ext>
            </a:extLst>
          </p:cNvPr>
          <p:cNvSpPr/>
          <p:nvPr/>
        </p:nvSpPr>
        <p:spPr>
          <a:xfrm>
            <a:off x="2794359" y="4177367"/>
            <a:ext cx="320040" cy="303348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</a:p>
        </p:txBody>
      </p:sp>
      <p:sp>
        <p:nvSpPr>
          <p:cNvPr id="16" name="Arrow: Bent-Up 15">
            <a:extLst>
              <a:ext uri="{FF2B5EF4-FFF2-40B4-BE49-F238E27FC236}">
                <a16:creationId xmlns:a16="http://schemas.microsoft.com/office/drawing/2014/main" id="{DA93C182-CD98-4BA9-AB74-D900C7838854}"/>
              </a:ext>
            </a:extLst>
          </p:cNvPr>
          <p:cNvSpPr/>
          <p:nvPr/>
        </p:nvSpPr>
        <p:spPr>
          <a:xfrm flipV="1">
            <a:off x="731520" y="2348580"/>
            <a:ext cx="413618" cy="303348"/>
          </a:xfrm>
          <a:prstGeom prst="bentUp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Bent-Up 16">
            <a:extLst>
              <a:ext uri="{FF2B5EF4-FFF2-40B4-BE49-F238E27FC236}">
                <a16:creationId xmlns:a16="http://schemas.microsoft.com/office/drawing/2014/main" id="{B4D3E73C-6979-4E5D-AB96-B01872672E0B}"/>
              </a:ext>
            </a:extLst>
          </p:cNvPr>
          <p:cNvSpPr/>
          <p:nvPr/>
        </p:nvSpPr>
        <p:spPr>
          <a:xfrm rot="16200000" flipH="1" flipV="1">
            <a:off x="2922165" y="2279087"/>
            <a:ext cx="433761" cy="369332"/>
          </a:xfrm>
          <a:prstGeom prst="bentUp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Bent-Up 17">
            <a:extLst>
              <a:ext uri="{FF2B5EF4-FFF2-40B4-BE49-F238E27FC236}">
                <a16:creationId xmlns:a16="http://schemas.microsoft.com/office/drawing/2014/main" id="{043BA72B-1E9B-4615-97A9-87FB820D5F48}"/>
              </a:ext>
            </a:extLst>
          </p:cNvPr>
          <p:cNvSpPr/>
          <p:nvPr/>
        </p:nvSpPr>
        <p:spPr>
          <a:xfrm rot="16200000" flipH="1" flipV="1">
            <a:off x="2863139" y="4552435"/>
            <a:ext cx="433761" cy="369332"/>
          </a:xfrm>
          <a:prstGeom prst="bentUp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610178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6" grpId="0" animBg="1"/>
      <p:bldP spid="17" grpId="0" animBg="1"/>
      <p:bldP spid="18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+mn-lt"/>
              </a:rPr>
              <a:t>4.External </a:t>
            </a:r>
            <a:r>
              <a:rPr lang="en-US" sz="4000" dirty="0">
                <a:latin typeface="+mn-lt"/>
              </a:rPr>
              <a:t>Interrupt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02CF6-2921-4F41-B026-F948DABAD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74" y="2206901"/>
            <a:ext cx="8209776" cy="17069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DCCA63-9F59-4A21-BCFE-1DE1705D36F7}"/>
              </a:ext>
            </a:extLst>
          </p:cNvPr>
          <p:cNvSpPr txBox="1"/>
          <p:nvPr/>
        </p:nvSpPr>
        <p:spPr>
          <a:xfrm>
            <a:off x="628650" y="1433453"/>
            <a:ext cx="635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(External interrupt)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E4D5C5-3047-4559-9305-A3C7F1147D8A}"/>
              </a:ext>
            </a:extLst>
          </p:cNvPr>
          <p:cNvSpPr txBox="1"/>
          <p:nvPr/>
        </p:nvSpPr>
        <p:spPr>
          <a:xfrm>
            <a:off x="8035151" y="2090190"/>
            <a:ext cx="634226" cy="37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95295F-5315-4EF0-8E6D-F49D163758F3}"/>
              </a:ext>
            </a:extLst>
          </p:cNvPr>
          <p:cNvSpPr txBox="1"/>
          <p:nvPr/>
        </p:nvSpPr>
        <p:spPr>
          <a:xfrm>
            <a:off x="1035824" y="2389684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B097B3-FEAF-48E1-9EBB-F9C9A36A9533}"/>
              </a:ext>
            </a:extLst>
          </p:cNvPr>
          <p:cNvSpPr txBox="1"/>
          <p:nvPr/>
        </p:nvSpPr>
        <p:spPr>
          <a:xfrm>
            <a:off x="1612900" y="2736732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481758-4625-4ECA-AED4-A288A5E3BC91}"/>
              </a:ext>
            </a:extLst>
          </p:cNvPr>
          <p:cNvSpPr txBox="1"/>
          <p:nvPr/>
        </p:nvSpPr>
        <p:spPr>
          <a:xfrm>
            <a:off x="800100" y="4318000"/>
            <a:ext cx="586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LED</a:t>
            </a:r>
          </a:p>
        </p:txBody>
      </p:sp>
    </p:spTree>
    <p:extLst>
      <p:ext uri="{BB962C8B-B14F-4D97-AF65-F5344CB8AC3E}">
        <p14:creationId xmlns:p14="http://schemas.microsoft.com/office/powerpoint/2010/main" val="28424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+mn-lt"/>
              </a:rPr>
              <a:t>4.External </a:t>
            </a:r>
            <a:r>
              <a:rPr lang="en-US" sz="4000" dirty="0">
                <a:latin typeface="+mn-lt"/>
              </a:rPr>
              <a:t>Interrupt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CCA63-9F59-4A21-BCFE-1DE1705D36F7}"/>
              </a:ext>
            </a:extLst>
          </p:cNvPr>
          <p:cNvSpPr txBox="1"/>
          <p:nvPr/>
        </p:nvSpPr>
        <p:spPr>
          <a:xfrm>
            <a:off x="628650" y="1433453"/>
            <a:ext cx="63563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(External interrupt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while: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419926"/>
            <a:ext cx="8058150" cy="952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137" y="3800475"/>
            <a:ext cx="618172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46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+mn-lt"/>
              </a:rPr>
              <a:t>4.External </a:t>
            </a:r>
            <a:r>
              <a:rPr lang="en-US" sz="4000" dirty="0">
                <a:latin typeface="+mn-lt"/>
              </a:rPr>
              <a:t>Interrupt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CCA63-9F59-4A21-BCFE-1DE1705D36F7}"/>
              </a:ext>
            </a:extLst>
          </p:cNvPr>
          <p:cNvSpPr txBox="1"/>
          <p:nvPr/>
        </p:nvSpPr>
        <p:spPr>
          <a:xfrm>
            <a:off x="628650" y="1433453"/>
            <a:ext cx="6356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(External interrupt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callback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ngắt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022" y="2633782"/>
            <a:ext cx="5553075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85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+mn-lt"/>
              </a:rPr>
              <a:t>4.External </a:t>
            </a:r>
            <a:r>
              <a:rPr lang="en-US" sz="4000" dirty="0">
                <a:latin typeface="+mn-lt"/>
              </a:rPr>
              <a:t>Interrupt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CCA63-9F59-4A21-BCFE-1DE1705D36F7}"/>
              </a:ext>
            </a:extLst>
          </p:cNvPr>
          <p:cNvSpPr txBox="1"/>
          <p:nvPr/>
        </p:nvSpPr>
        <p:spPr>
          <a:xfrm>
            <a:off x="628650" y="1479619"/>
            <a:ext cx="6356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20201023_21053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0868" y="1802784"/>
            <a:ext cx="2477453" cy="440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406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8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+mn-lt"/>
              </a:rPr>
              <a:t>4.External </a:t>
            </a:r>
            <a:r>
              <a:rPr lang="en-US" sz="4000" dirty="0">
                <a:latin typeface="+mn-lt"/>
              </a:rPr>
              <a:t>Interrupt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CCA63-9F59-4A21-BCFE-1DE1705D36F7}"/>
              </a:ext>
            </a:extLst>
          </p:cNvPr>
          <p:cNvSpPr txBox="1"/>
          <p:nvPr/>
        </p:nvSpPr>
        <p:spPr>
          <a:xfrm>
            <a:off x="628650" y="1479618"/>
            <a:ext cx="78295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ngắt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bấm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chẵn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8 led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nháy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chẵn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(2 -&gt; 4 -&gt; 6-&gt;,…),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bấm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lẻ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led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nháy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lẻ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(1 -&gt; 3 -&gt; 5 -&gt;,…)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547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854" y="12076"/>
            <a:ext cx="8126422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+mn-lt"/>
              </a:rPr>
              <a:t>2. 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</a:t>
            </a:r>
            <a:r>
              <a:rPr lang="en-GB" sz="4000" dirty="0">
                <a:latin typeface="+mn-lt"/>
              </a:rPr>
              <a:t>điều </a:t>
            </a:r>
            <a:r>
              <a:rPr lang="en-GB" sz="4000" dirty="0" smtClean="0">
                <a:latin typeface="+mn-lt"/>
              </a:rPr>
              <a:t>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854" y="1004983"/>
            <a:ext cx="8221362" cy="27458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000" b="1" dirty="0" smtClean="0">
                <a:cs typeface="Times New Roman" panose="02020603050405020304" pitchFamily="18" charset="0"/>
              </a:rPr>
              <a:t>2.2. Cấu tạo vi điều khiển: </a:t>
            </a:r>
            <a:endParaRPr lang="en-US" sz="3000" b="1" dirty="0" smtClean="0"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CPU hay vi xử lý có nhiệm vụ: </a:t>
            </a:r>
            <a:endParaRPr lang="en-US" sz="3000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/>
            <a:r>
              <a:rPr lang="en-US" sz="3000" dirty="0" smtClean="0">
                <a:cs typeface="Times New Roman" panose="02020603050405020304" pitchFamily="18" charset="0"/>
              </a:rPr>
              <a:t>Đọc</a:t>
            </a:r>
            <a:r>
              <a:rPr lang="vi-VN" sz="3000" dirty="0" smtClean="0">
                <a:cs typeface="Times New Roman" panose="02020603050405020304" pitchFamily="18" charset="0"/>
              </a:rPr>
              <a:t> </a:t>
            </a:r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thanh ghi, RAM </a:t>
            </a:r>
          </a:p>
          <a:p>
            <a:pPr lvl="1"/>
            <a:r>
              <a:rPr lang="en-US" sz="3000" dirty="0" smtClean="0">
                <a:cs typeface="Times New Roman" panose="02020603050405020304" pitchFamily="18" charset="0"/>
              </a:rPr>
              <a:t>Tính</a:t>
            </a:r>
            <a:r>
              <a:rPr lang="vi-VN" sz="3000" dirty="0" smtClean="0">
                <a:cs typeface="Times New Roman" panose="02020603050405020304" pitchFamily="18" charset="0"/>
              </a:rPr>
              <a:t> </a:t>
            </a:r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toán</a:t>
            </a:r>
            <a:r>
              <a:rPr lang="vi-VN" sz="3000" dirty="0" smtClean="0"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en-US" sz="3000" dirty="0" smtClean="0">
                <a:cs typeface="Times New Roman" panose="02020603050405020304" pitchFamily="18" charset="0"/>
              </a:rPr>
              <a:t>Ghi</a:t>
            </a:r>
            <a:r>
              <a:rPr lang="vi-VN" sz="3000" dirty="0" smtClean="0">
                <a:cs typeface="Times New Roman" panose="02020603050405020304" pitchFamily="18" charset="0"/>
              </a:rPr>
              <a:t> </a:t>
            </a:r>
            <a:r>
              <a:rPr lang="en-US" sz="3000" dirty="0" smtClean="0">
                <a:cs typeface="Times New Roman" panose="02020603050405020304" pitchFamily="18" charset="0"/>
              </a:rPr>
              <a:t>giá trị </a:t>
            </a:r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vào thanh ghi, RAM</a:t>
            </a:r>
            <a:endParaRPr lang="vi-VN" sz="3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088" y="3465053"/>
            <a:ext cx="4549954" cy="278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08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5.Chuẩn </a:t>
            </a:r>
            <a:r>
              <a:rPr lang="en-US" dirty="0" err="1" smtClean="0"/>
              <a:t>bị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thi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code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81394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7C2E91-39F7-4435-B891-06F39A25A2E8}"/>
              </a:ext>
            </a:extLst>
          </p:cNvPr>
          <p:cNvSpPr txBox="1"/>
          <p:nvPr/>
        </p:nvSpPr>
        <p:spPr>
          <a:xfrm>
            <a:off x="1993392" y="4389120"/>
            <a:ext cx="5413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listening 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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8484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181" y="0"/>
            <a:ext cx="8126422" cy="1325563"/>
          </a:xfrm>
        </p:spPr>
        <p:txBody>
          <a:bodyPr/>
          <a:lstStyle/>
          <a:p>
            <a:r>
              <a:rPr lang="en-GB" sz="4000" dirty="0" smtClean="0"/>
              <a:t>2. </a:t>
            </a:r>
            <a:r>
              <a:rPr lang="en-GB" sz="4000" dirty="0" smtClean="0">
                <a:latin typeface="+mn-lt"/>
              </a:rPr>
              <a:t>Giới </a:t>
            </a:r>
            <a:r>
              <a:rPr lang="en-GB" sz="4000" dirty="0">
                <a:latin typeface="+mn-lt"/>
              </a:rPr>
              <a:t>thiệu </a:t>
            </a:r>
            <a:r>
              <a:rPr lang="en-GB" sz="4000" dirty="0" smtClean="0">
                <a:latin typeface="+mn-lt"/>
              </a:rPr>
              <a:t>về vi </a:t>
            </a:r>
            <a:r>
              <a:rPr lang="en-GB" sz="4000" dirty="0">
                <a:latin typeface="+mn-lt"/>
              </a:rPr>
              <a:t>điều </a:t>
            </a:r>
            <a:r>
              <a:rPr lang="en-GB" sz="4000" dirty="0" smtClean="0">
                <a:latin typeface="+mn-lt"/>
              </a:rPr>
              <a:t>khiển</a:t>
            </a:r>
            <a:endParaRPr lang="en-GB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255" y="1001974"/>
            <a:ext cx="8126422" cy="30080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000" b="1" dirty="0" smtClean="0"/>
              <a:t>2.2</a:t>
            </a:r>
            <a:r>
              <a:rPr lang="en-GB" sz="3000" b="1" dirty="0"/>
              <a:t>. Cấu tạo vi điều khiển: </a:t>
            </a:r>
            <a:endParaRPr lang="en-US" sz="3000" b="1" dirty="0" smtClean="0"/>
          </a:p>
          <a:p>
            <a:pPr marL="0" indent="0">
              <a:buNone/>
            </a:pPr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Ngoại </a:t>
            </a:r>
            <a:r>
              <a:rPr lang="vi-VN" sz="3000" dirty="0">
                <a:latin typeface="Calibri Light" panose="020F0302020204030204" pitchFamily="34" charset="0"/>
                <a:cs typeface="Calibri Light" panose="020F0302020204030204" pitchFamily="34" charset="0"/>
              </a:rPr>
              <a:t>vi: có cấu tạo để thực hiện một chức năng đặc </a:t>
            </a:r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biệt</a:t>
            </a:r>
            <a:r>
              <a:rPr lang="en-US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:</a:t>
            </a:r>
            <a:endParaRPr lang="vi-VN" sz="3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3000" dirty="0" smtClean="0"/>
              <a:t>Được cài đặt </a:t>
            </a:r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và </a:t>
            </a:r>
            <a:r>
              <a:rPr lang="vi-VN" sz="3000" dirty="0">
                <a:latin typeface="Calibri Light" panose="020F0302020204030204" pitchFamily="34" charset="0"/>
                <a:cs typeface="Calibri Light" panose="020F0302020204030204" pitchFamily="34" charset="0"/>
              </a:rPr>
              <a:t>điều khiển bởi các thanh </a:t>
            </a:r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ghi</a:t>
            </a:r>
            <a:r>
              <a:rPr lang="en-US" sz="3000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vi-VN" sz="3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Giá </a:t>
            </a:r>
            <a:r>
              <a:rPr lang="vi-VN" sz="3000" dirty="0">
                <a:latin typeface="Calibri Light" panose="020F0302020204030204" pitchFamily="34" charset="0"/>
                <a:cs typeface="Calibri Light" panose="020F0302020204030204" pitchFamily="34" charset="0"/>
              </a:rPr>
              <a:t>trị các thanh ghi </a:t>
            </a:r>
            <a:r>
              <a:rPr lang="en-US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đó </a:t>
            </a:r>
            <a:r>
              <a:rPr lang="vi-VN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được </a:t>
            </a:r>
            <a:r>
              <a:rPr lang="vi-VN" sz="3000" dirty="0">
                <a:latin typeface="Calibri Light" panose="020F0302020204030204" pitchFamily="34" charset="0"/>
                <a:cs typeface="Calibri Light" panose="020F0302020204030204" pitchFamily="34" charset="0"/>
              </a:rPr>
              <a:t>điều khiển bởi </a:t>
            </a:r>
            <a:r>
              <a:rPr lang="en-US" sz="3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CPU</a:t>
            </a:r>
            <a:r>
              <a:rPr lang="en-US" sz="3000" dirty="0" smtClean="0"/>
              <a:t>.</a:t>
            </a:r>
            <a:endParaRPr lang="en-GB" sz="30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116" y="3590925"/>
            <a:ext cx="4220360" cy="25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26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98172F74-CA89-487B-99AE-0116E60C713A}" vid="{906B353E-1F0A-4BF2-A578-C5D0271FA256}"/>
    </a:ext>
  </a:extLst>
</a:theme>
</file>

<file path=ppt/theme/theme2.xml><?xml version="1.0" encoding="utf-8"?>
<a:theme xmlns:a="http://schemas.openxmlformats.org/drawingml/2006/main" name="PIFClass_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98172F74-CA89-487B-99AE-0116E60C713A}" vid="{906B353E-1F0A-4BF2-A578-C5D0271FA25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PIFClassTemplate_Lite</Template>
  <TotalTime>6299</TotalTime>
  <Words>1824</Words>
  <Application>Microsoft Office PowerPoint</Application>
  <PresentationFormat>On-screen Show (4:3)</PresentationFormat>
  <Paragraphs>311</Paragraphs>
  <Slides>81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81</vt:i4>
      </vt:variant>
    </vt:vector>
  </HeadingPairs>
  <TitlesOfParts>
    <vt:vector size="94" baseType="lpstr">
      <vt:lpstr>Arial</vt:lpstr>
      <vt:lpstr>Calibri</vt:lpstr>
      <vt:lpstr>Calibri Light</vt:lpstr>
      <vt:lpstr>Caviar Dreams</vt:lpstr>
      <vt:lpstr>Consolas</vt:lpstr>
      <vt:lpstr>Montserrat</vt:lpstr>
      <vt:lpstr>Times New Roman</vt:lpstr>
      <vt:lpstr>Times New Roman </vt:lpstr>
      <vt:lpstr>Times New Roman (Headings)</vt:lpstr>
      <vt:lpstr>Verdana</vt:lpstr>
      <vt:lpstr>Wingdings</vt:lpstr>
      <vt:lpstr>Office Theme</vt:lpstr>
      <vt:lpstr>PIFClass_Template</vt:lpstr>
      <vt:lpstr>Giới thiệu về vi điều khiển</vt:lpstr>
      <vt:lpstr>Nội dung:</vt:lpstr>
      <vt:lpstr>1. Hướng dẫn cài đặt STM32CubeIDE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2. Giới thiệu về vi điều khiển</vt:lpstr>
      <vt:lpstr>PowerPoint Presentation</vt:lpstr>
      <vt:lpstr>2. Giới thiệu về vi điều khiển</vt:lpstr>
      <vt:lpstr>2. Giới thiệu về vi điều khiển</vt:lpstr>
      <vt:lpstr>2. Giới thiệu về vi điều khiển</vt:lpstr>
      <vt:lpstr>PowerPoint Presentation</vt:lpstr>
      <vt:lpstr>3. Giới thiệu về GPIOs (General Purpose Inputs/Outputs)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3. Giới thiệu về GPIOs (General Purpose Inputs/Outputs)</vt:lpstr>
      <vt:lpstr>PowerPoint Presentation</vt:lpstr>
      <vt:lpstr>3. Giới thiệu về GPIOs (General Purpose Inputs/Outputs)</vt:lpstr>
      <vt:lpstr>3. Giới thiệu về GPIOs (General Purpose Inputs/Outputs)</vt:lpstr>
      <vt:lpstr>3. Giới thiệu về GPIOs (General Purpose Inputs/Outputs)</vt:lpstr>
      <vt:lpstr>3. Giới thiệu về GPIOs (General Purpose Inputs/Outputs)</vt:lpstr>
      <vt:lpstr>3. Giới thiệu về GPIOs (General Purpose Inputs/Outputs)</vt:lpstr>
      <vt:lpstr>3. Giới thiệu về GPIOs (General Purpose Inputs/Outputs)</vt:lpstr>
      <vt:lpstr>3. Giới thiệu về GPIOs (General Purpose Inputs/Outputs)</vt:lpstr>
      <vt:lpstr>3. Giới thiệu về GPIOs (General Purpose Inputs/Outputs)</vt:lpstr>
      <vt:lpstr>PowerPoint Presentation</vt:lpstr>
      <vt:lpstr>3. Giới thiệu về GPIOs (General Purpose Inputs/Outputs)</vt:lpstr>
      <vt:lpstr>3. Giới thiệu về GPIOs (General Purpose Inputs/Outputs)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3. Giới thiệu về GPIOs (General Purpose Inputs/Outputs) </vt:lpstr>
      <vt:lpstr>PowerPoint Presentation</vt:lpstr>
      <vt:lpstr>PowerPoint Presentation</vt:lpstr>
      <vt:lpstr>3. Giới thiệu về GPIOs (General Purpose Inputs/Outputs) </vt:lpstr>
      <vt:lpstr>3. Giới thiệu về GPIOs (General Purpose Inputs/Outputs)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3. Giới thiệu về GPIOs (General Purpose Inputs/Outputs)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4.External Interrupt</vt:lpstr>
      <vt:lpstr>5.Chuẩn bị cho thi đầu vào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Kisses Hacker</dc:creator>
  <cp:lastModifiedBy>Admin</cp:lastModifiedBy>
  <cp:revision>270</cp:revision>
  <dcterms:created xsi:type="dcterms:W3CDTF">2016-03-26T11:56:34Z</dcterms:created>
  <dcterms:modified xsi:type="dcterms:W3CDTF">2020-10-23T17:37:24Z</dcterms:modified>
</cp:coreProperties>
</file>